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10"/>
  </p:handoutMasterIdLst>
  <p:sldIdLst>
    <p:sldId id="256" r:id="rId2"/>
    <p:sldId id="257" r:id="rId3"/>
    <p:sldId id="272" r:id="rId4"/>
    <p:sldId id="270" r:id="rId5"/>
    <p:sldId id="271" r:id="rId6"/>
    <p:sldId id="264" r:id="rId7"/>
    <p:sldId id="273" r:id="rId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116" d="100"/>
          <a:sy n="116" d="100"/>
        </p:scale>
        <p:origin x="108" y="3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79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7C4CBCA-F41E-42C3-BDA4-722429C6D16D}" type="datetimeFigureOut">
              <a:rPr lang="en-US" smtClean="0"/>
              <a:t>6/6/2017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56F600F-336A-47F9-AC07-2A79E90B767E}" type="slidenum">
              <a:rPr lang="en-US" smtClean="0"/>
              <a:t>‹#›</a:t>
            </a:fld>
            <a:endParaRPr lang="en-US" dirty="0"/>
          </a:p>
        </p:txBody>
      </p:sp>
    </p:spTree>
    <p:extLst>
      <p:ext uri="{BB962C8B-B14F-4D97-AF65-F5344CB8AC3E}">
        <p14:creationId xmlns:p14="http://schemas.microsoft.com/office/powerpoint/2010/main" val="141720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F84CB44-DBE6-46EF-A39B-605F82F7F966}" type="datetimeFigureOut">
              <a:rPr lang="en-US"/>
              <a:t>6/6/2017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E40ACC5-3942-49C2-A6F2-DA42FBB9BA30}" type="slidenum">
              <a:rPr lang="en-US"/>
              <a:t>‹#›</a:t>
            </a:fld>
            <a:endParaRPr lang="en-US" dirty="0"/>
          </a:p>
        </p:txBody>
      </p:sp>
    </p:spTree>
    <p:extLst>
      <p:ext uri="{BB962C8B-B14F-4D97-AF65-F5344CB8AC3E}">
        <p14:creationId xmlns:p14="http://schemas.microsoft.com/office/powerpoint/2010/main" val="228609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0ACC5-3942-49C2-A6F2-DA42FBB9BA30}" type="slidenum">
              <a:rPr lang="en-US"/>
              <a:t>2</a:t>
            </a:fld>
            <a:endParaRPr lang="en-US" dirty="0"/>
          </a:p>
        </p:txBody>
      </p:sp>
    </p:spTree>
    <p:extLst>
      <p:ext uri="{BB962C8B-B14F-4D97-AF65-F5344CB8AC3E}">
        <p14:creationId xmlns:p14="http://schemas.microsoft.com/office/powerpoint/2010/main" val="293524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5"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8" y="3996268"/>
            <a:ext cx="698764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F15BFE-27CB-420B-83D2-ADD5289C00A6}" type="datetime1">
              <a:rPr lang="en-US" smtClean="0"/>
              <a:t>6/6/2017</a:t>
            </a:fld>
            <a:endParaRPr lang="en-US" dirty="0"/>
          </a:p>
        </p:txBody>
      </p:sp>
      <p:sp>
        <p:nvSpPr>
          <p:cNvPr id="5" name="Footer Placeholder 4"/>
          <p:cNvSpPr>
            <a:spLocks noGrp="1"/>
          </p:cNvSpPr>
          <p:nvPr>
            <p:ph type="ftr" sz="quarter" idx="11"/>
          </p:nvPr>
        </p:nvSpPr>
        <p:spPr>
          <a:xfrm>
            <a:off x="5332415" y="5883277"/>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7E2A88-A72A-4D7D-84A3-A30CB5B2FA51}" type="datetime1">
              <a:rPr lang="en-US" smtClean="0"/>
              <a:t>6/6/2017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6"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D8413-F236-4037-B3F6-8C2B9499EBDF}"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6"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2"/>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3" y="3428999"/>
            <a:ext cx="853281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A9761-23E4-483A-B2A2-66F8AA85EF9B}"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3" y="4777381"/>
            <a:ext cx="1001870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EC882-EFE9-4EF0-9D60-83049C3FE919}"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6"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2"/>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09"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3" y="4775200"/>
            <a:ext cx="10018709"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07F4B-9649-4010-808E-2EA401B21176}"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4626CA-9183-4701-85E0-5327B9146E3E}"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BD324-6D45-4DBA-A80C-8993E0E0E1D0}"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9" y="685800"/>
            <a:ext cx="1770370"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133C0-F9F9-4FA3-8960-F2010AA4F5CA}"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5" y="3"/>
            <a:ext cx="10018713" cy="1371598"/>
          </a:xfrm>
        </p:spPr>
        <p:txBody>
          <a:bodyPr/>
          <a:lstStyle>
            <a:lvl1pPr>
              <a:defRPr b="1" cap="none" spc="0">
                <a:ln w="1905"/>
                <a:solidFill>
                  <a:srgbClr val="00B0F0"/>
                </a:solidFill>
                <a:effectLst>
                  <a:innerShdw blurRad="69850" dist="43180" dir="5400000">
                    <a:srgbClr val="000000">
                      <a:alpha val="65000"/>
                    </a:srgbClr>
                  </a:inn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84311" y="1623061"/>
            <a:ext cx="6608129" cy="4168142"/>
          </a:xfrm>
        </p:spPr>
        <p:txBody>
          <a:bodyPr anchor="ctr"/>
          <a:lstStyle>
            <a:lvl1pPr>
              <a:defRPr>
                <a:latin typeface="Arial" panose="020B0604020202020204" pitchFamily="34" charset="0"/>
                <a:cs typeface="Arial" panose="020B0604020202020204" pitchFamily="34" charset="0"/>
              </a:defRPr>
            </a:lvl1pPr>
            <a:lvl2pPr marL="742950" indent="-285750">
              <a:buClr>
                <a:schemeClr val="bg2">
                  <a:lumMod val="25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buClr>
                <a:schemeClr val="accent3">
                  <a:lumMod val="75000"/>
                </a:schemeClr>
              </a:buClr>
              <a:buSzPct val="75000"/>
              <a:buFont typeface="Wingdings" panose="05000000000000000000" pitchFamily="2" charset="2"/>
              <a:buChar char="Ø"/>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2730C65-42DD-4D83-AD65-8EE29CD1A3B3}"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66199" y="180708"/>
            <a:ext cx="551166" cy="365125"/>
          </a:xfrm>
        </p:spPr>
        <p:txBody>
          <a:bodyPr/>
          <a:lstStyle>
            <a:lvl1pPr>
              <a:defRPr sz="2000" b="1">
                <a:solidFill>
                  <a:schemeClr val="tx2">
                    <a:lumMod val="75000"/>
                    <a:lumOff val="25000"/>
                  </a:schemeClr>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2"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66DA4-327F-48C6-B728-140DE420A871}" type="datetime1">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3" y="2667001"/>
            <a:ext cx="4895054"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1"/>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06B290-18B8-4C49-8FE4-346DADF4E2D4}" type="datetime1">
              <a:rPr lang="en-US" smtClean="0"/>
              <a:t>6/6/2017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80"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4"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90"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9AE787-DBD5-4A02-BD56-7F1B640F3EA4}" type="datetime1">
              <a:rPr lang="en-US" smtClean="0"/>
              <a:t>6/6/2017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72D3BB-4FA3-496C-9A21-25DD9D2A6945}" type="datetime1">
              <a:rPr lang="en-US" smtClean="0"/>
              <a:t>6/6/2017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B7185-9FE2-441E-BD49-20BCDFDAD84E}" type="datetime1">
              <a:rPr lang="en-US" smtClean="0"/>
              <a:t>6/6/2017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1600200"/>
            <a:ext cx="3549122"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7"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5" y="2971800"/>
            <a:ext cx="3549122"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26B93-8AA8-4065-95A2-580CA9A251C4}" type="datetime1">
              <a:rPr lang="en-US" smtClean="0"/>
              <a:t>6/6/2017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3"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2F07F-E0E2-439E-8030-429593A48DA1}" type="datetime1">
              <a:rPr lang="en-US" smtClean="0"/>
              <a:t>6/6/2017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5" y="2"/>
            <a:ext cx="2436812"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22415" y="2"/>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1" y="2667001"/>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7"/>
            <a:ext cx="114300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9E9116-B2D7-479D-94FE-3E0767AA5D79}" type="datetime1">
              <a:rPr lang="en-US" smtClean="0"/>
              <a:t>6/6/2017</a:t>
            </a:fld>
            <a:endParaRPr lang="en-US" dirty="0"/>
          </a:p>
        </p:txBody>
      </p:sp>
      <p:sp>
        <p:nvSpPr>
          <p:cNvPr id="5" name="Footer Placeholder 4"/>
          <p:cNvSpPr>
            <a:spLocks noGrp="1"/>
          </p:cNvSpPr>
          <p:nvPr>
            <p:ph type="ftr" sz="quarter" idx="3"/>
          </p:nvPr>
        </p:nvSpPr>
        <p:spPr>
          <a:xfrm>
            <a:off x="2572279" y="5883277"/>
            <a:ext cx="7084178"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61" y="5883277"/>
            <a:ext cx="551166"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ay@prigroup.org" TargetMode="External"/><Relationship Id="rId2" Type="http://schemas.openxmlformats.org/officeDocument/2006/relationships/hyperlink" Target="http://www.physiciansresearchinstitute.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0369" y="511388"/>
            <a:ext cx="8165467" cy="2689011"/>
          </a:xfrm>
        </p:spPr>
        <p:txBody>
          <a:bodyPr>
            <a:normAutofit/>
          </a:bodyPr>
          <a:lstStyle/>
          <a:p>
            <a:r>
              <a:rPr lang="en-US" b="1" dirty="0">
                <a:ln w="1905"/>
                <a:solidFill>
                  <a:srgbClr val="00B0F0"/>
                </a:solidFill>
                <a:effectLst>
                  <a:innerShdw blurRad="69850" dist="43180" dir="5400000">
                    <a:srgbClr val="000000">
                      <a:alpha val="65000"/>
                    </a:srgbClr>
                  </a:innerShdw>
                </a:effectLst>
              </a:rPr>
              <a:t>Physicians Research Institute</a:t>
            </a:r>
          </a:p>
        </p:txBody>
      </p:sp>
      <p:sp>
        <p:nvSpPr>
          <p:cNvPr id="3" name="Subtitle 2"/>
          <p:cNvSpPr>
            <a:spLocks noGrp="1"/>
          </p:cNvSpPr>
          <p:nvPr>
            <p:ph type="subTitle" idx="1"/>
          </p:nvPr>
        </p:nvSpPr>
        <p:spPr>
          <a:xfrm>
            <a:off x="4370018" y="4031216"/>
            <a:ext cx="6987644" cy="2083834"/>
          </a:xfrm>
        </p:spPr>
        <p:txBody>
          <a:bodyPr>
            <a:normAutofit fontScale="77500" lnSpcReduction="20000"/>
          </a:bodyPr>
          <a:lstStyle/>
          <a:p>
            <a:r>
              <a:rPr lang="en-US" sz="3000" b="1" dirty="0">
                <a:ln w="1905"/>
                <a:solidFill>
                  <a:schemeClr val="bg2">
                    <a:lumMod val="25000"/>
                  </a:schemeClr>
                </a:solidFill>
                <a:effectLst>
                  <a:innerShdw blurRad="69850" dist="43180" dir="5400000">
                    <a:srgbClr val="000000">
                      <a:alpha val="65000"/>
                    </a:srgbClr>
                  </a:innerShdw>
                </a:effectLst>
              </a:rPr>
              <a:t>Gene Ransom, CEO, MedChi</a:t>
            </a:r>
          </a:p>
          <a:p>
            <a:r>
              <a:rPr lang="en-US" sz="3000" b="1" dirty="0">
                <a:ln w="1905"/>
                <a:solidFill>
                  <a:schemeClr val="bg2">
                    <a:lumMod val="25000"/>
                  </a:schemeClr>
                </a:solidFill>
                <a:effectLst>
                  <a:innerShdw blurRad="69850" dist="43180" dir="5400000">
                    <a:srgbClr val="000000">
                      <a:alpha val="65000"/>
                    </a:srgbClr>
                  </a:innerShdw>
                </a:effectLst>
              </a:rPr>
              <a:t>AMA Annual Meeting</a:t>
            </a:r>
          </a:p>
          <a:p>
            <a:r>
              <a:rPr lang="en-US" sz="3000" b="1" dirty="0">
                <a:ln w="1905"/>
                <a:solidFill>
                  <a:schemeClr val="bg2">
                    <a:lumMod val="25000"/>
                  </a:schemeClr>
                </a:solidFill>
                <a:effectLst>
                  <a:innerShdw blurRad="69850" dist="43180" dir="5400000">
                    <a:srgbClr val="000000">
                      <a:alpha val="65000"/>
                    </a:srgbClr>
                  </a:innerShdw>
                </a:effectLst>
              </a:rPr>
              <a:t>OSMAP</a:t>
            </a:r>
          </a:p>
          <a:p>
            <a:r>
              <a:rPr lang="en-US" sz="3000" b="1" dirty="0">
                <a:ln w="1905"/>
                <a:solidFill>
                  <a:schemeClr val="bg2">
                    <a:lumMod val="25000"/>
                  </a:schemeClr>
                </a:solidFill>
                <a:effectLst>
                  <a:innerShdw blurRad="69850" dist="43180" dir="5400000">
                    <a:srgbClr val="000000">
                      <a:alpha val="65000"/>
                    </a:srgbClr>
                  </a:innerShdw>
                </a:effectLst>
              </a:rPr>
              <a:t>June 9, 2017 </a:t>
            </a:r>
          </a:p>
          <a:p>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600" y="5883982"/>
            <a:ext cx="1524000" cy="462136"/>
          </a:xfrm>
          <a:prstGeom prst="rect">
            <a:avLst/>
          </a:prstGeom>
        </p:spPr>
      </p:pic>
    </p:spTree>
    <p:extLst>
      <p:ext uri="{BB962C8B-B14F-4D97-AF65-F5344CB8AC3E}">
        <p14:creationId xmlns:p14="http://schemas.microsoft.com/office/powerpoint/2010/main" val="164234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80011"/>
            <a:ext cx="10018713" cy="1474469"/>
          </a:xfrm>
        </p:spPr>
        <p:txBody>
          <a:bodyPr/>
          <a:lstStyle/>
          <a:p>
            <a:r>
              <a:rPr lang="en-US" dirty="0"/>
              <a:t>What Is the Physician Research Institute?</a:t>
            </a:r>
          </a:p>
        </p:txBody>
      </p:sp>
      <p:sp>
        <p:nvSpPr>
          <p:cNvPr id="3" name="Content Placeholder 2"/>
          <p:cNvSpPr>
            <a:spLocks noGrp="1"/>
          </p:cNvSpPr>
          <p:nvPr>
            <p:ph idx="1"/>
          </p:nvPr>
        </p:nvSpPr>
        <p:spPr>
          <a:xfrm>
            <a:off x="1484311" y="1371600"/>
            <a:ext cx="6608129" cy="5257801"/>
          </a:xfrm>
        </p:spPr>
        <p:txBody>
          <a:bodyPr>
            <a:normAutofit fontScale="77500" lnSpcReduction="20000"/>
          </a:bodyPr>
          <a:lstStyle/>
          <a:p>
            <a:r>
              <a:rPr lang="en-US" dirty="0"/>
              <a:t>The Physicians Research Institute (PRI) is a not for profit group created by state medical societies to counter the biased “studies” of groups such as Workers’ Compensation Research Institute (WCRI), the National Council on Compensation Insurance (NCCI), the California Workers’ Compensation Institute (CWCI), and insurance companies such as Accident Fund Holdings (Accident Fund).</a:t>
            </a:r>
          </a:p>
          <a:p>
            <a:endParaRPr lang="en-US" dirty="0"/>
          </a:p>
          <a:p>
            <a:r>
              <a:rPr lang="en-US" dirty="0"/>
              <a:t>The founding medical societies saw these “studies” being used in legislative debates to promote efforts to restrict doctors from prescribing therapies or dispensing medicines as they saw fit. In this respect, workers’ compensation insurers were seeking to act like HMOs in the 1990s in limiting tests or restricting therapies deemed necessary by treating doctors. Moreover, these insurers were asking for and, in many cases receiving, legislative approval for such restrictions. In all such cases, the WCRI, CWCI, NCCI and Accident Fund “studies” formed the basis for actual or proposed legislative action.</a:t>
            </a:r>
          </a:p>
        </p:txBody>
      </p:sp>
      <p:sp>
        <p:nvSpPr>
          <p:cNvPr id="8" name="AutoShape 4" descr="Image result for workers compens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Image result for workers compens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solidFill>
                  <a:schemeClr val="tx1"/>
                </a:solidFill>
              </a:rPr>
              <a:pPr/>
              <a:t>2</a:t>
            </a:fld>
            <a:endParaRPr lang="en-US" dirty="0">
              <a:solidFill>
                <a:schemeClr val="tx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040" y="2103692"/>
            <a:ext cx="3048000" cy="2033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3044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 LEADERSHIP</a:t>
            </a:r>
          </a:p>
        </p:txBody>
      </p:sp>
      <p:sp>
        <p:nvSpPr>
          <p:cNvPr id="3" name="Content Placeholder 2"/>
          <p:cNvSpPr>
            <a:spLocks noGrp="1"/>
          </p:cNvSpPr>
          <p:nvPr>
            <p:ph idx="1"/>
          </p:nvPr>
        </p:nvSpPr>
        <p:spPr/>
        <p:txBody>
          <a:bodyPr/>
          <a:lstStyle/>
          <a:p>
            <a:r>
              <a:rPr lang="en-US" dirty="0"/>
              <a:t>Jay Schwartz, founder of a prominent Maryland law firm, led the fight in Maryland to expose the WCRI studies.  He was tasked to serve as PRI’s first President</a:t>
            </a:r>
          </a:p>
          <a:p>
            <a:r>
              <a:rPr lang="en-US" dirty="0"/>
              <a:t>Donald Palmisano, Medical Association of Georgia and </a:t>
            </a:r>
            <a:r>
              <a:rPr lang="en-US"/>
              <a:t>I serve on </a:t>
            </a:r>
            <a:r>
              <a:rPr lang="en-US" dirty="0"/>
              <a:t>the PRI Board.</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2050" name="Picture 2" descr="http://www.physiciansresearchinstitute.org/wp-content/uploads/2015/02/J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840" y="1943099"/>
            <a:ext cx="2361565" cy="327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4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Analysis</a:t>
            </a:r>
          </a:p>
        </p:txBody>
      </p:sp>
      <p:sp>
        <p:nvSpPr>
          <p:cNvPr id="3" name="Content Placeholder 2"/>
          <p:cNvSpPr>
            <a:spLocks noGrp="1"/>
          </p:cNvSpPr>
          <p:nvPr>
            <p:ph idx="1"/>
          </p:nvPr>
        </p:nvSpPr>
        <p:spPr/>
        <p:txBody>
          <a:bodyPr/>
          <a:lstStyle/>
          <a:p>
            <a:r>
              <a:rPr lang="en-US" dirty="0"/>
              <a:t>PRI was formed by state medical societies, in part, to address the bias of insurance funded research studies being used to influence public policy throughout the United States. </a:t>
            </a:r>
          </a:p>
          <a:p>
            <a:endParaRPr lang="en-US" dirty="0"/>
          </a:p>
          <a:p>
            <a:r>
              <a:rPr lang="en-US" dirty="0"/>
              <a:t>PRI believes the best way to insure that it is not guilty of similar bias is to reference research and journalism by truly independent groups which reaches the same conclusions as PRI.</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67313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Medical Society Members of PRI</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69" t="17000" r="3937" b="15833"/>
          <a:stretch/>
        </p:blipFill>
        <p:spPr>
          <a:xfrm>
            <a:off x="2286001" y="1737360"/>
            <a:ext cx="7978140" cy="4606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185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990" y="0"/>
            <a:ext cx="7953055" cy="1371598"/>
          </a:xfrm>
        </p:spPr>
        <p:txBody>
          <a:bodyPr/>
          <a:lstStyle/>
          <a:p>
            <a:r>
              <a:rPr lang="en-US" dirty="0"/>
              <a:t>How to Join PRI</a:t>
            </a:r>
          </a:p>
        </p:txBody>
      </p:sp>
      <p:sp>
        <p:nvSpPr>
          <p:cNvPr id="3" name="Content Placeholder 2"/>
          <p:cNvSpPr>
            <a:spLocks noGrp="1"/>
          </p:cNvSpPr>
          <p:nvPr>
            <p:ph idx="1"/>
          </p:nvPr>
        </p:nvSpPr>
        <p:spPr>
          <a:xfrm>
            <a:off x="1361439" y="1423034"/>
            <a:ext cx="9142731" cy="3091816"/>
          </a:xfrm>
        </p:spPr>
        <p:txBody>
          <a:bodyPr>
            <a:normAutofit fontScale="92500" lnSpcReduction="10000"/>
          </a:bodyPr>
          <a:lstStyle/>
          <a:p>
            <a:r>
              <a:rPr lang="en-US" sz="3200" dirty="0"/>
              <a:t>It’s free.  Reach out to me if you have questions or concerns.</a:t>
            </a:r>
          </a:p>
          <a:p>
            <a:endParaRPr lang="en-US" sz="1200" dirty="0"/>
          </a:p>
          <a:p>
            <a:r>
              <a:rPr lang="en-US" sz="3200" dirty="0"/>
              <a:t>Join online or by email</a:t>
            </a:r>
          </a:p>
          <a:p>
            <a:pPr lvl="1"/>
            <a:r>
              <a:rPr lang="en-US" sz="2800" dirty="0"/>
              <a:t>Visit </a:t>
            </a:r>
            <a:r>
              <a:rPr lang="en-US" sz="2800" dirty="0">
                <a:hlinkClick r:id="rId2"/>
              </a:rPr>
              <a:t>www.physiciansresearchinstitute.org</a:t>
            </a:r>
            <a:r>
              <a:rPr lang="en-US" sz="2800" dirty="0"/>
              <a:t> </a:t>
            </a:r>
          </a:p>
          <a:p>
            <a:endParaRPr lang="en-US" sz="1050" dirty="0"/>
          </a:p>
          <a:p>
            <a:pPr lvl="1"/>
            <a:r>
              <a:rPr lang="en-US" sz="2800" dirty="0"/>
              <a:t>Email </a:t>
            </a:r>
            <a:r>
              <a:rPr lang="en-US" sz="2800" dirty="0">
                <a:hlinkClick r:id="rId3"/>
              </a:rPr>
              <a:t>jay@prigroup.org</a:t>
            </a:r>
            <a:r>
              <a:rPr lang="en-US" sz="2800" dirty="0"/>
              <a:t>.</a:t>
            </a:r>
            <a:endParaRPr lang="en-US" sz="3200" dirty="0"/>
          </a:p>
        </p:txBody>
      </p:sp>
      <p:sp>
        <p:nvSpPr>
          <p:cNvPr id="5" name="Slide Number Placeholder 3"/>
          <p:cNvSpPr>
            <a:spLocks noGrp="1"/>
          </p:cNvSpPr>
          <p:nvPr>
            <p:ph type="sldNum" sz="quarter" idx="12"/>
          </p:nvPr>
        </p:nvSpPr>
        <p:spPr>
          <a:xfrm>
            <a:off x="11134741" y="152133"/>
            <a:ext cx="551166" cy="365125"/>
          </a:xfrm>
        </p:spPr>
        <p:txBody>
          <a:bodyPr/>
          <a:lstStyle/>
          <a:p>
            <a:fld id="{06C88972-94C8-4C0F-A719-550FEFC05C1B}" type="slidenum">
              <a:rPr lang="en-US" smtClean="0">
                <a:solidFill>
                  <a:schemeClr val="tx1"/>
                </a:solidFill>
              </a:rPr>
              <a:pPr/>
              <a:t>6</a:t>
            </a:fld>
            <a:endParaRPr lang="en-US" dirty="0">
              <a:solidFill>
                <a:schemeClr val="tx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44" t="10681" r="11842" b="7766"/>
          <a:stretch/>
        </p:blipFill>
        <p:spPr bwMode="auto">
          <a:xfrm>
            <a:off x="7818120" y="4022882"/>
            <a:ext cx="3909060" cy="251530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652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40800" y="6410325"/>
            <a:ext cx="2895600" cy="228600"/>
          </a:xfrm>
        </p:spPr>
        <p:txBody>
          <a:bodyPr/>
          <a:lstStyle/>
          <a:p>
            <a:pPr>
              <a:defRPr/>
            </a:pPr>
            <a:fld id="{CA93E0CD-6DAE-48B4-91B1-8143D31FF011}" type="slidenum">
              <a:rPr lang="en-US" b="1"/>
              <a:pPr>
                <a:defRPr/>
              </a:pPr>
              <a:t>7</a:t>
            </a:fld>
            <a:endParaRPr lang="en-US" b="1" dirty="0"/>
          </a:p>
        </p:txBody>
      </p:sp>
      <p:sp>
        <p:nvSpPr>
          <p:cNvPr id="18435" name="Content Placeholder 2"/>
          <p:cNvSpPr>
            <a:spLocks noGrp="1"/>
          </p:cNvSpPr>
          <p:nvPr>
            <p:ph idx="4294967295"/>
          </p:nvPr>
        </p:nvSpPr>
        <p:spPr>
          <a:xfrm>
            <a:off x="207433" y="533401"/>
            <a:ext cx="11277600" cy="5387975"/>
          </a:xfrm>
        </p:spPr>
        <p:txBody>
          <a:bodyPr>
            <a:normAutofit/>
          </a:bodyPr>
          <a:lstStyle/>
          <a:p>
            <a:pPr algn="ctr">
              <a:buNone/>
            </a:pPr>
            <a:endParaRPr lang="en-US" sz="3600" dirty="0">
              <a:latin typeface="Arial" panose="020B0604020202020204" pitchFamily="34" charset="0"/>
              <a:cs typeface="Arial" panose="020B0604020202020204" pitchFamily="34" charset="0"/>
            </a:endParaRPr>
          </a:p>
          <a:p>
            <a:pPr algn="ctr">
              <a:buFont typeface="Arial" charset="0"/>
              <a:buNone/>
            </a:pPr>
            <a:endParaRPr lang="en-US" sz="1400" dirty="0">
              <a:latin typeface="Arial" panose="020B0604020202020204" pitchFamily="34" charset="0"/>
              <a:cs typeface="Arial" panose="020B0604020202020204" pitchFamily="34" charset="0"/>
            </a:endParaRPr>
          </a:p>
          <a:p>
            <a:pPr algn="ctr">
              <a:buFont typeface="Arial" charset="0"/>
              <a:buNone/>
            </a:pP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Thank you for allowing me to present on PRI!</a:t>
            </a:r>
          </a:p>
        </p:txBody>
      </p:sp>
      <p:sp>
        <p:nvSpPr>
          <p:cNvPr id="13" name="AutoShape 5" descr="Image result for questions"/>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7" descr="Image result for questions"/>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140" y="742131"/>
            <a:ext cx="2940778" cy="220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728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442</TotalTime>
  <Words>362</Words>
  <Application>Microsoft Office PowerPoint</Application>
  <PresentationFormat>Widescreen</PresentationFormat>
  <Paragraphs>35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Corbel</vt:lpstr>
      <vt:lpstr>Wingdings</vt:lpstr>
      <vt:lpstr>Parallax</vt:lpstr>
      <vt:lpstr>Physicians Research Institute</vt:lpstr>
      <vt:lpstr>What Is the Physician Research Institute?</vt:lpstr>
      <vt:lpstr>PRI LEADERSHIP</vt:lpstr>
      <vt:lpstr>Independent Analysis</vt:lpstr>
      <vt:lpstr>Current Medical Society Members of PRI</vt:lpstr>
      <vt:lpstr>How to Join PRI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Kirk</dc:creator>
  <cp:lastModifiedBy>Brian Foy</cp:lastModifiedBy>
  <cp:revision>42</cp:revision>
  <cp:lastPrinted>2017-06-05T15:52:23Z</cp:lastPrinted>
  <dcterms:created xsi:type="dcterms:W3CDTF">2014-09-12T02:11:33Z</dcterms:created>
  <dcterms:modified xsi:type="dcterms:W3CDTF">2017-06-06T20:56:07Z</dcterms:modified>
</cp:coreProperties>
</file>