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324" r:id="rId3"/>
    <p:sldId id="273" r:id="rId4"/>
    <p:sldId id="325" r:id="rId5"/>
    <p:sldId id="372" r:id="rId6"/>
    <p:sldId id="382" r:id="rId7"/>
    <p:sldId id="365" r:id="rId8"/>
    <p:sldId id="383" r:id="rId9"/>
    <p:sldId id="373" r:id="rId10"/>
    <p:sldId id="384" r:id="rId11"/>
    <p:sldId id="375" r:id="rId12"/>
    <p:sldId id="378" r:id="rId13"/>
    <p:sldId id="376" r:id="rId14"/>
    <p:sldId id="377" r:id="rId15"/>
    <p:sldId id="381" r:id="rId16"/>
    <p:sldId id="380" r:id="rId17"/>
    <p:sldId id="270" r:id="rId18"/>
    <p:sldId id="296" r:id="rId19"/>
    <p:sldId id="359"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miranda" initials="g" lastIdx="3" clrIdx="0"/>
  <p:cmAuthor id="1" name="Panichas, Matthew" initials="PM" lastIdx="4" clrIdx="1">
    <p:extLst/>
  </p:cmAuthor>
  <p:cmAuthor id="2" name="Hom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8C"/>
    <a:srgbClr val="F8A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913" autoAdjust="0"/>
  </p:normalViewPr>
  <p:slideViewPr>
    <p:cSldViewPr snapToGrid="0" snapToObjects="1">
      <p:cViewPr varScale="1">
        <p:scale>
          <a:sx n="118" d="100"/>
          <a:sy n="118" d="100"/>
        </p:scale>
        <p:origin x="14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3552" y="-2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326A7-FD1C-4279-91CF-B9995DB9C500}" type="datetimeFigureOut">
              <a:rPr lang="en-US" smtClean="0"/>
              <a:pPr/>
              <a:t>6/6/2017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5B56F-AB76-48DB-98FD-BC32EF0B9F0F}" type="slidenum">
              <a:rPr lang="en-US" smtClean="0"/>
              <a:pPr/>
              <a:t>‹#›</a:t>
            </a:fld>
            <a:endParaRPr lang="en-US" dirty="0"/>
          </a:p>
        </p:txBody>
      </p:sp>
    </p:spTree>
    <p:extLst>
      <p:ext uri="{BB962C8B-B14F-4D97-AF65-F5344CB8AC3E}">
        <p14:creationId xmlns:p14="http://schemas.microsoft.com/office/powerpoint/2010/main" val="200440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a:t>
            </a:fld>
            <a:endParaRPr lang="en-US" dirty="0"/>
          </a:p>
        </p:txBody>
      </p:sp>
    </p:spTree>
    <p:extLst>
      <p:ext uri="{BB962C8B-B14F-4D97-AF65-F5344CB8AC3E}">
        <p14:creationId xmlns:p14="http://schemas.microsoft.com/office/powerpoint/2010/main" val="278227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5B56F-AB76-48DB-98FD-BC32EF0B9F0F}" type="slidenum">
              <a:rPr lang="en-US" smtClean="0"/>
              <a:pPr/>
              <a:t>18</a:t>
            </a:fld>
            <a:endParaRPr lang="en-US" dirty="0"/>
          </a:p>
        </p:txBody>
      </p:sp>
    </p:spTree>
    <p:extLst>
      <p:ext uri="{BB962C8B-B14F-4D97-AF65-F5344CB8AC3E}">
        <p14:creationId xmlns:p14="http://schemas.microsoft.com/office/powerpoint/2010/main" val="209346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2</a:t>
            </a:fld>
            <a:endParaRPr lang="en-US" dirty="0"/>
          </a:p>
        </p:txBody>
      </p:sp>
    </p:spTree>
    <p:extLst>
      <p:ext uri="{BB962C8B-B14F-4D97-AF65-F5344CB8AC3E}">
        <p14:creationId xmlns:p14="http://schemas.microsoft.com/office/powerpoint/2010/main" val="31200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3</a:t>
            </a:fld>
            <a:endParaRPr lang="en-US" dirty="0"/>
          </a:p>
        </p:txBody>
      </p:sp>
    </p:spTree>
    <p:extLst>
      <p:ext uri="{BB962C8B-B14F-4D97-AF65-F5344CB8AC3E}">
        <p14:creationId xmlns:p14="http://schemas.microsoft.com/office/powerpoint/2010/main" val="149924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4</a:t>
            </a:fld>
            <a:endParaRPr lang="en-US" dirty="0"/>
          </a:p>
        </p:txBody>
      </p:sp>
    </p:spTree>
    <p:extLst>
      <p:ext uri="{BB962C8B-B14F-4D97-AF65-F5344CB8AC3E}">
        <p14:creationId xmlns:p14="http://schemas.microsoft.com/office/powerpoint/2010/main" val="138799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Dedicated to supporting nonprofit organizations, medical society foundations and other groups through healthcare grants that seek to advance the work of practicing physicians and improve the delivery of healthcare in America. </a:t>
            </a:r>
          </a:p>
          <a:p>
            <a:endParaRPr lang="en-US" b="1" dirty="0"/>
          </a:p>
          <a:p>
            <a:r>
              <a:rPr lang="en-US" b="1" dirty="0"/>
              <a:t>Health Leads</a:t>
            </a:r>
            <a:r>
              <a:rPr lang="en-US" dirty="0"/>
              <a:t>, a social enterprise that envisions a healthcare system that addresses all patients’ basic resource needs as a standard part of quality care, has been laser focused on designing and implementing social needs programs in clinical settings. </a:t>
            </a:r>
          </a:p>
          <a:p>
            <a:pPr marL="628650" lvl="1" indent="-171450">
              <a:buFont typeface="Arial" panose="020B0604020202020204" pitchFamily="34" charset="0"/>
              <a:buChar char="•"/>
            </a:pPr>
            <a:r>
              <a:rPr lang="en-US" dirty="0"/>
              <a:t>Publication of research at Massachusetts General Hospital</a:t>
            </a:r>
          </a:p>
          <a:p>
            <a:pPr marL="628650" lvl="1" indent="-171450">
              <a:buFont typeface="Arial" panose="020B0604020202020204" pitchFamily="34" charset="0"/>
              <a:buChar char="•"/>
            </a:pPr>
            <a:r>
              <a:rPr lang="en-US" dirty="0"/>
              <a:t>Developed its Roadmap tool, used to guide hospitals and clinics in launching, expanding and scaling programs to address patient social needs. </a:t>
            </a:r>
          </a:p>
          <a:p>
            <a:pPr marL="628650" lvl="1" indent="-171450">
              <a:buFont typeface="Arial" panose="020B0604020202020204" pitchFamily="34" charset="0"/>
              <a:buChar char="•"/>
            </a:pPr>
            <a:r>
              <a:rPr lang="en-US" dirty="0"/>
              <a:t>Develop free patient screening toolkit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University of North Carolina at Chapel Hill’s </a:t>
            </a:r>
            <a:r>
              <a:rPr lang="en-US" sz="1200" b="1" i="0" u="none" strike="noStrike" kern="1200" baseline="0" dirty="0" err="1">
                <a:solidFill>
                  <a:schemeClr val="tx1"/>
                </a:solidFill>
                <a:latin typeface="+mn-lt"/>
                <a:ea typeface="+mn-ea"/>
                <a:cs typeface="+mn-cs"/>
              </a:rPr>
              <a:t>FutureDocs</a:t>
            </a:r>
            <a:r>
              <a:rPr lang="en-US" sz="1200" b="1" i="0" u="none" strike="noStrike" kern="1200" baseline="0" dirty="0">
                <a:solidFill>
                  <a:schemeClr val="tx1"/>
                </a:solidFill>
                <a:latin typeface="+mn-lt"/>
                <a:ea typeface="+mn-ea"/>
                <a:cs typeface="+mn-cs"/>
              </a:rPr>
              <a:t> Forecasting Tool </a:t>
            </a:r>
            <a:r>
              <a:rPr lang="en-US" sz="1200" b="0" i="0" u="none" strike="noStrike" kern="1200" baseline="0" dirty="0">
                <a:solidFill>
                  <a:schemeClr val="tx1"/>
                </a:solidFill>
                <a:latin typeface="+mn-lt"/>
                <a:ea typeface="+mn-ea"/>
                <a:cs typeface="+mn-cs"/>
              </a:rPr>
              <a:t>is a critical resource for health systems, hospitals, physician offices, specialty societies and policymakers to find up-to-date, evidence-based forecasts about which types of health services will face shortages in particular geographies. Armed with this information,</a:t>
            </a:r>
          </a:p>
          <a:p>
            <a:r>
              <a:rPr lang="en-US" sz="1200" b="0" i="0" u="none" strike="noStrike" kern="1200" baseline="0" dirty="0">
                <a:solidFill>
                  <a:schemeClr val="tx1"/>
                </a:solidFill>
                <a:latin typeface="+mn-lt"/>
                <a:ea typeface="+mn-ea"/>
                <a:cs typeface="+mn-cs"/>
              </a:rPr>
              <a:t>stakeholders are using the model to determine which service lines should be expanded and what types of physicians to recruit to meet forecasted shortages.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Shifted its focus to educating users about how to use the </a:t>
            </a:r>
            <a:r>
              <a:rPr lang="en-US" sz="1200" b="0" i="0" u="none" strike="noStrike" kern="1200" baseline="0" dirty="0" err="1">
                <a:solidFill>
                  <a:schemeClr val="tx1"/>
                </a:solidFill>
                <a:latin typeface="+mn-lt"/>
                <a:ea typeface="+mn-ea"/>
                <a:cs typeface="+mn-cs"/>
              </a:rPr>
              <a:t>FutureDocs</a:t>
            </a:r>
            <a:r>
              <a:rPr lang="en-US" sz="1200" b="0" i="0" u="none" strike="noStrike" kern="1200" baseline="0" dirty="0">
                <a:solidFill>
                  <a:schemeClr val="tx1"/>
                </a:solidFill>
                <a:latin typeface="+mn-lt"/>
                <a:ea typeface="+mn-ea"/>
                <a:cs typeface="+mn-cs"/>
              </a:rPr>
              <a:t> Forecasting Tool by adding in new</a:t>
            </a:r>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11</a:t>
            </a:fld>
            <a:endParaRPr lang="en-US" dirty="0"/>
          </a:p>
        </p:txBody>
      </p:sp>
    </p:spTree>
    <p:extLst>
      <p:ext uri="{BB962C8B-B14F-4D97-AF65-F5344CB8AC3E}">
        <p14:creationId xmlns:p14="http://schemas.microsoft.com/office/powerpoint/2010/main" val="68634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13</a:t>
            </a:fld>
            <a:endParaRPr lang="en-US" dirty="0"/>
          </a:p>
        </p:txBody>
      </p:sp>
    </p:spTree>
    <p:extLst>
      <p:ext uri="{BB962C8B-B14F-4D97-AF65-F5344CB8AC3E}">
        <p14:creationId xmlns:p14="http://schemas.microsoft.com/office/powerpoint/2010/main" val="426591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15</a:t>
            </a:fld>
            <a:endParaRPr lang="en-US" dirty="0"/>
          </a:p>
        </p:txBody>
      </p:sp>
    </p:spTree>
    <p:extLst>
      <p:ext uri="{BB962C8B-B14F-4D97-AF65-F5344CB8AC3E}">
        <p14:creationId xmlns:p14="http://schemas.microsoft.com/office/powerpoint/2010/main" val="290404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Earned =</a:t>
            </a:r>
            <a:r>
              <a:rPr lang="en-US" baseline="0" dirty="0"/>
              <a:t> media</a:t>
            </a:r>
          </a:p>
          <a:p>
            <a:r>
              <a:rPr lang="en-US" baseline="0" dirty="0"/>
              <a:t>Owned = social media, Forbes channels</a:t>
            </a:r>
            <a:endParaRPr lang="en-US" dirty="0"/>
          </a:p>
        </p:txBody>
      </p:sp>
      <p:sp>
        <p:nvSpPr>
          <p:cNvPr id="4" name="Slide Number Placeholder 3"/>
          <p:cNvSpPr>
            <a:spLocks noGrp="1"/>
          </p:cNvSpPr>
          <p:nvPr>
            <p:ph type="sldNum" sz="quarter" idx="10"/>
          </p:nvPr>
        </p:nvSpPr>
        <p:spPr/>
        <p:txBody>
          <a:bodyPr/>
          <a:lstStyle/>
          <a:p>
            <a:fld id="{9CB5B56F-AB76-48DB-98FD-BC32EF0B9F0F}" type="slidenum">
              <a:rPr lang="en-US" smtClean="0"/>
              <a:pPr/>
              <a:t>16</a:t>
            </a:fld>
            <a:endParaRPr lang="en-US" dirty="0"/>
          </a:p>
        </p:txBody>
      </p:sp>
    </p:spTree>
    <p:extLst>
      <p:ext uri="{BB962C8B-B14F-4D97-AF65-F5344CB8AC3E}">
        <p14:creationId xmlns:p14="http://schemas.microsoft.com/office/powerpoint/2010/main" val="2397312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5B56F-AB76-48DB-98FD-BC32EF0B9F0F}" type="slidenum">
              <a:rPr lang="en-US" smtClean="0"/>
              <a:pPr/>
              <a:t>17</a:t>
            </a:fld>
            <a:endParaRPr lang="en-US" dirty="0"/>
          </a:p>
        </p:txBody>
      </p:sp>
    </p:spTree>
    <p:extLst>
      <p:ext uri="{BB962C8B-B14F-4D97-AF65-F5344CB8AC3E}">
        <p14:creationId xmlns:p14="http://schemas.microsoft.com/office/powerpoint/2010/main" val="1064496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8408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53110" fontAlgn="auto">
              <a:spcBef>
                <a:spcPts val="0"/>
              </a:spcBef>
              <a:spcAft>
                <a:spcPts val="0"/>
              </a:spcAft>
              <a:defRPr/>
            </a:pPr>
            <a:endParaRPr lang="en-US" dirty="0"/>
          </a:p>
        </p:txBody>
      </p:sp>
      <p:pic>
        <p:nvPicPr>
          <p:cNvPr id="5" name="Picture 7" descr="PF Logo_FINAL.png"/>
          <p:cNvPicPr>
            <a:picLocks noChangeAspect="1"/>
          </p:cNvPicPr>
          <p:nvPr userDrawn="1"/>
        </p:nvPicPr>
        <p:blipFill>
          <a:blip r:embed="rId2"/>
          <a:srcRect/>
          <a:stretch>
            <a:fillRect/>
          </a:stretch>
        </p:blipFill>
        <p:spPr bwMode="auto">
          <a:xfrm>
            <a:off x="5138738" y="4705350"/>
            <a:ext cx="3548062" cy="1516063"/>
          </a:xfrm>
          <a:prstGeom prst="rect">
            <a:avLst/>
          </a:prstGeom>
          <a:noFill/>
          <a:ln w="9525">
            <a:noFill/>
            <a:miter lim="800000"/>
            <a:headEnd/>
            <a:tailEnd/>
          </a:ln>
        </p:spPr>
      </p:pic>
      <p:sp>
        <p:nvSpPr>
          <p:cNvPr id="2" name="Title 1"/>
          <p:cNvSpPr>
            <a:spLocks noGrp="1"/>
          </p:cNvSpPr>
          <p:nvPr>
            <p:ph type="ctrTitle"/>
          </p:nvPr>
        </p:nvSpPr>
        <p:spPr>
          <a:xfrm>
            <a:off x="457200" y="912038"/>
            <a:ext cx="8229600" cy="1470025"/>
          </a:xfrm>
        </p:spPr>
        <p:txBody>
          <a:bodyPr anchor="t">
            <a:noAutofit/>
          </a:bodyPr>
          <a:lstStyle>
            <a:lvl1pPr algn="l">
              <a:lnSpc>
                <a:spcPts val="5500"/>
              </a:lnSpc>
              <a:defRPr sz="5500" b="1">
                <a:solidFill>
                  <a:srgbClr val="F8A01C"/>
                </a:solidFill>
              </a:defRPr>
            </a:lvl1pPr>
          </a:lstStyle>
          <a:p>
            <a:r>
              <a:rPr lang="en-US" dirty="0"/>
              <a:t>Click to edit Master title style</a:t>
            </a:r>
          </a:p>
        </p:txBody>
      </p:sp>
      <p:sp>
        <p:nvSpPr>
          <p:cNvPr id="3" name="Subtitle 2"/>
          <p:cNvSpPr>
            <a:spLocks noGrp="1"/>
          </p:cNvSpPr>
          <p:nvPr>
            <p:ph type="subTitle" idx="1"/>
          </p:nvPr>
        </p:nvSpPr>
        <p:spPr>
          <a:xfrm>
            <a:off x="457200" y="2568849"/>
            <a:ext cx="8229600" cy="121838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fld id="{24879AFA-48D2-47DF-85FC-E245F89B7AA9}" type="datetime1">
              <a:rPr lang="en-US" smtClean="0"/>
              <a:pPr/>
              <a:t>6/6/2017</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1</a:t>
            </a:r>
          </a:p>
        </p:txBody>
      </p:sp>
      <p:sp>
        <p:nvSpPr>
          <p:cNvPr id="8" name="Slide Number Placeholder 5"/>
          <p:cNvSpPr>
            <a:spLocks noGrp="1"/>
          </p:cNvSpPr>
          <p:nvPr>
            <p:ph type="sldNum" sz="quarter" idx="12"/>
          </p:nvPr>
        </p:nvSpPr>
        <p:spPr/>
        <p:txBody>
          <a:bodyPr/>
          <a:lstStyle>
            <a:lvl1pPr>
              <a:defRPr/>
            </a:lvl1pPr>
          </a:lstStyle>
          <a:p>
            <a:fld id="{84D056DE-2F60-49B2-B71D-957E33CD110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C7068FA-38BE-4DD0-AEA8-986B242BAB2B}" type="datetime1">
              <a:rPr lang="en-US" smtClean="0"/>
              <a:pPr/>
              <a:t>6/6/2017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a:t>
            </a:r>
          </a:p>
        </p:txBody>
      </p:sp>
      <p:sp>
        <p:nvSpPr>
          <p:cNvPr id="6" name="Slide Number Placeholder 5"/>
          <p:cNvSpPr>
            <a:spLocks noGrp="1"/>
          </p:cNvSpPr>
          <p:nvPr>
            <p:ph type="sldNum" sz="quarter" idx="12"/>
          </p:nvPr>
        </p:nvSpPr>
        <p:spPr/>
        <p:txBody>
          <a:bodyPr/>
          <a:lstStyle>
            <a:lvl1pPr>
              <a:defRPr/>
            </a:lvl1pPr>
          </a:lstStyle>
          <a:p>
            <a:fld id="{72405A25-7BE1-4395-8B89-5714D6B7437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8E217D2-0F5A-41EE-ABB2-34FE4059A99B}" type="datetime1">
              <a:rPr lang="en-US" smtClean="0"/>
              <a:pPr/>
              <a:t>6/6/2017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a:t>
            </a:r>
          </a:p>
        </p:txBody>
      </p:sp>
      <p:sp>
        <p:nvSpPr>
          <p:cNvPr id="6" name="Slide Number Placeholder 5"/>
          <p:cNvSpPr>
            <a:spLocks noGrp="1"/>
          </p:cNvSpPr>
          <p:nvPr>
            <p:ph type="sldNum" sz="quarter" idx="12"/>
          </p:nvPr>
        </p:nvSpPr>
        <p:spPr/>
        <p:txBody>
          <a:bodyPr/>
          <a:lstStyle>
            <a:lvl1pPr>
              <a:defRPr/>
            </a:lvl1pPr>
          </a:lstStyle>
          <a:p>
            <a:fld id="{1EC4BB43-38E4-46EE-A5DA-04B251CC551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ethoscope.png"/>
          <p:cNvPicPr>
            <a:picLocks noChangeAspect="1"/>
          </p:cNvPicPr>
          <p:nvPr userDrawn="1"/>
        </p:nvPicPr>
        <p:blipFill>
          <a:blip r:embed="rId2"/>
          <a:srcRect/>
          <a:stretch>
            <a:fillRect/>
          </a:stretch>
        </p:blipFill>
        <p:spPr bwMode="auto">
          <a:xfrm>
            <a:off x="-133350" y="0"/>
            <a:ext cx="4962525" cy="7277100"/>
          </a:xfrm>
          <a:prstGeom prst="rect">
            <a:avLst/>
          </a:prstGeom>
          <a:noFill/>
          <a:ln w="9525">
            <a:noFill/>
            <a:miter lim="800000"/>
            <a:headEnd/>
            <a:tailEnd/>
          </a:ln>
        </p:spPr>
      </p:pic>
      <p:pic>
        <p:nvPicPr>
          <p:cNvPr id="5" name="Picture 7" descr="PF Logo_FINAL.png"/>
          <p:cNvPicPr>
            <a:picLocks noChangeAspect="1"/>
          </p:cNvPicPr>
          <p:nvPr userDrawn="1"/>
        </p:nvPicPr>
        <p:blipFill>
          <a:blip r:embed="rId3"/>
          <a:srcRect/>
          <a:stretch>
            <a:fillRect/>
          </a:stretch>
        </p:blipFill>
        <p:spPr bwMode="auto">
          <a:xfrm>
            <a:off x="6699250" y="5770563"/>
            <a:ext cx="2220913" cy="950912"/>
          </a:xfrm>
          <a:prstGeom prst="rect">
            <a:avLst/>
          </a:prstGeom>
          <a:noFill/>
          <a:ln w="9525">
            <a:noFill/>
            <a:miter lim="800000"/>
            <a:headEnd/>
            <a:tailEnd/>
          </a:ln>
        </p:spPr>
      </p:pic>
      <p:sp>
        <p:nvSpPr>
          <p:cNvPr id="2" name="Title 1"/>
          <p:cNvSpPr>
            <a:spLocks noGrp="1"/>
          </p:cNvSpPr>
          <p:nvPr>
            <p:ph type="title"/>
          </p:nvPr>
        </p:nvSpPr>
        <p:spPr>
          <a:xfrm>
            <a:off x="457200" y="233933"/>
            <a:ext cx="8229600" cy="1143000"/>
          </a:xfrm>
        </p:spPr>
        <p:txBody>
          <a:bodyPr anchor="t">
            <a:normAutofit/>
          </a:bodyPr>
          <a:lstStyle>
            <a:lvl1pPr algn="l">
              <a:lnSpc>
                <a:spcPts val="4000"/>
              </a:lnSpc>
              <a:defRPr sz="4000" b="1">
                <a:solidFill>
                  <a:srgbClr val="08408C"/>
                </a:solidFill>
              </a:defRPr>
            </a:lvl1pPr>
          </a:lstStyle>
          <a:p>
            <a:r>
              <a:rPr lang="en-US" dirty="0"/>
              <a:t>Click to edit Master title style</a:t>
            </a:r>
          </a:p>
        </p:txBody>
      </p:sp>
      <p:sp>
        <p:nvSpPr>
          <p:cNvPr id="3" name="Content Placeholder 2"/>
          <p:cNvSpPr>
            <a:spLocks noGrp="1"/>
          </p:cNvSpPr>
          <p:nvPr>
            <p:ph idx="1"/>
          </p:nvPr>
        </p:nvSpPr>
        <p:spPr>
          <a:xfrm>
            <a:off x="457200" y="1559495"/>
            <a:ext cx="8229600" cy="4525963"/>
          </a:xfrm>
        </p:spPr>
        <p:txBody>
          <a:bodyPr/>
          <a:lstStyle>
            <a:lvl1pPr>
              <a:buClr>
                <a:srgbClr val="08408C"/>
              </a:buClr>
              <a:defRPr sz="3200"/>
            </a:lvl1pPr>
            <a:lvl2pPr>
              <a:buClr>
                <a:srgbClr val="08408C"/>
              </a:buClr>
              <a:defRPr/>
            </a:lvl2pPr>
            <a:lvl3pPr>
              <a:buClr>
                <a:srgbClr val="08408C"/>
              </a:buClr>
              <a:defRPr/>
            </a:lvl3pPr>
            <a:lvl4pPr>
              <a:buClr>
                <a:srgbClr val="08408C"/>
              </a:buClr>
              <a:defRPr/>
            </a:lvl4pPr>
            <a:lvl5pPr>
              <a:buClr>
                <a:srgbClr val="08408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5080000" y="6356350"/>
            <a:ext cx="1254125" cy="365125"/>
          </a:xfrm>
        </p:spPr>
        <p:txBody>
          <a:bodyPr/>
          <a:lstStyle>
            <a:lvl1pPr algn="r">
              <a:defRPr/>
            </a:lvl1pPr>
          </a:lstStyle>
          <a:p>
            <a:fld id="{E5DD6084-5975-400A-B6A6-A86BEBEDA931}" type="datetime1">
              <a:rPr lang="en-US" smtClean="0"/>
              <a:pPr/>
              <a:t>6/6/2017</a:t>
            </a:fld>
            <a:endParaRPr lang="en-US" dirty="0"/>
          </a:p>
        </p:txBody>
      </p:sp>
      <p:sp>
        <p:nvSpPr>
          <p:cNvPr id="7" name="Footer Placeholder 4"/>
          <p:cNvSpPr>
            <a:spLocks noGrp="1"/>
          </p:cNvSpPr>
          <p:nvPr>
            <p:ph type="ftr" sz="quarter" idx="11"/>
          </p:nvPr>
        </p:nvSpPr>
        <p:spPr>
          <a:xfrm>
            <a:off x="1512888" y="6356350"/>
            <a:ext cx="3235325" cy="365125"/>
          </a:xfrm>
        </p:spPr>
        <p:txBody>
          <a:bodyPr/>
          <a:lstStyle>
            <a:lvl1pPr algn="ctr">
              <a:defRPr/>
            </a:lvl1pPr>
          </a:lstStyle>
          <a:p>
            <a:pPr>
              <a:defRPr/>
            </a:pPr>
            <a:r>
              <a:rPr lang="en-US" dirty="0"/>
              <a:t>1</a:t>
            </a:r>
          </a:p>
        </p:txBody>
      </p:sp>
      <p:sp>
        <p:nvSpPr>
          <p:cNvPr id="8" name="Slide Number Placeholder 5"/>
          <p:cNvSpPr>
            <a:spLocks noGrp="1"/>
          </p:cNvSpPr>
          <p:nvPr>
            <p:ph type="sldNum" sz="quarter" idx="12"/>
          </p:nvPr>
        </p:nvSpPr>
        <p:spPr>
          <a:xfrm>
            <a:off x="457200" y="6356350"/>
            <a:ext cx="723900" cy="365125"/>
          </a:xfrm>
        </p:spPr>
        <p:txBody>
          <a:bodyPr/>
          <a:lstStyle>
            <a:lvl1pPr algn="l">
              <a:defRPr/>
            </a:lvl1pPr>
          </a:lstStyle>
          <a:p>
            <a:fld id="{EA2595C0-6CBE-4EF0-9838-089B1B82C2C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1D8ABF1-E758-44DA-BA76-2056DF020D1A}" type="datetime1">
              <a:rPr lang="en-US" smtClean="0"/>
              <a:pPr/>
              <a:t>6/6/2017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a:t>
            </a:r>
          </a:p>
        </p:txBody>
      </p:sp>
      <p:sp>
        <p:nvSpPr>
          <p:cNvPr id="6" name="Slide Number Placeholder 5"/>
          <p:cNvSpPr>
            <a:spLocks noGrp="1"/>
          </p:cNvSpPr>
          <p:nvPr>
            <p:ph type="sldNum" sz="quarter" idx="12"/>
          </p:nvPr>
        </p:nvSpPr>
        <p:spPr/>
        <p:txBody>
          <a:bodyPr/>
          <a:lstStyle>
            <a:lvl1pPr>
              <a:defRPr/>
            </a:lvl1pPr>
          </a:lstStyle>
          <a:p>
            <a:fld id="{D9C8E767-A580-43BB-8671-F3F3A95BD55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5268966-FA8D-4EEE-B976-3BE582449505}" type="datetime1">
              <a:rPr lang="en-US" smtClean="0"/>
              <a:pPr/>
              <a:t>6/6/2017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a:t>
            </a:r>
          </a:p>
        </p:txBody>
      </p:sp>
      <p:sp>
        <p:nvSpPr>
          <p:cNvPr id="7" name="Slide Number Placeholder 5"/>
          <p:cNvSpPr>
            <a:spLocks noGrp="1"/>
          </p:cNvSpPr>
          <p:nvPr>
            <p:ph type="sldNum" sz="quarter" idx="12"/>
          </p:nvPr>
        </p:nvSpPr>
        <p:spPr/>
        <p:txBody>
          <a:bodyPr/>
          <a:lstStyle>
            <a:lvl1pPr>
              <a:defRPr/>
            </a:lvl1pPr>
          </a:lstStyle>
          <a:p>
            <a:fld id="{75C7C3E9-A2FF-416C-98B3-777E1323152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BE103D8-814C-4816-B4C5-2A1D55B6260F}" type="datetime1">
              <a:rPr lang="en-US" smtClean="0"/>
              <a:pPr/>
              <a:t>6/6/2017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1</a:t>
            </a:r>
          </a:p>
        </p:txBody>
      </p:sp>
      <p:sp>
        <p:nvSpPr>
          <p:cNvPr id="9" name="Slide Number Placeholder 5"/>
          <p:cNvSpPr>
            <a:spLocks noGrp="1"/>
          </p:cNvSpPr>
          <p:nvPr>
            <p:ph type="sldNum" sz="quarter" idx="12"/>
          </p:nvPr>
        </p:nvSpPr>
        <p:spPr/>
        <p:txBody>
          <a:bodyPr/>
          <a:lstStyle>
            <a:lvl1pPr>
              <a:defRPr/>
            </a:lvl1pPr>
          </a:lstStyle>
          <a:p>
            <a:fld id="{ED8AB717-AD93-464D-9074-9BE7552FD58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3C9A2BD-9EBF-4E68-8C75-C5D6FBEAB904}" type="datetime1">
              <a:rPr lang="en-US" smtClean="0"/>
              <a:pPr/>
              <a:t>6/6/2017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1</a:t>
            </a:r>
          </a:p>
        </p:txBody>
      </p:sp>
      <p:sp>
        <p:nvSpPr>
          <p:cNvPr id="5" name="Slide Number Placeholder 5"/>
          <p:cNvSpPr>
            <a:spLocks noGrp="1"/>
          </p:cNvSpPr>
          <p:nvPr>
            <p:ph type="sldNum" sz="quarter" idx="12"/>
          </p:nvPr>
        </p:nvSpPr>
        <p:spPr/>
        <p:txBody>
          <a:bodyPr/>
          <a:lstStyle>
            <a:lvl1pPr>
              <a:defRPr/>
            </a:lvl1pPr>
          </a:lstStyle>
          <a:p>
            <a:fld id="{96D65EE3-9DF9-4BA0-ACE6-61F47CC9056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71AED07-2C34-4631-9EF1-C26FC424BA6C}" type="datetime1">
              <a:rPr lang="en-US" smtClean="0"/>
              <a:pPr/>
              <a:t>6/6/2017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1</a:t>
            </a:r>
          </a:p>
        </p:txBody>
      </p:sp>
      <p:sp>
        <p:nvSpPr>
          <p:cNvPr id="4" name="Slide Number Placeholder 5"/>
          <p:cNvSpPr>
            <a:spLocks noGrp="1"/>
          </p:cNvSpPr>
          <p:nvPr>
            <p:ph type="sldNum" sz="quarter" idx="12"/>
          </p:nvPr>
        </p:nvSpPr>
        <p:spPr/>
        <p:txBody>
          <a:bodyPr/>
          <a:lstStyle>
            <a:lvl1pPr>
              <a:defRPr/>
            </a:lvl1pPr>
          </a:lstStyle>
          <a:p>
            <a:fld id="{BA59DF87-3156-4C9B-B53D-AB33447BF2B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226983D-E7A7-4A69-BAE2-0C2ED6832F52}" type="datetime1">
              <a:rPr lang="en-US" smtClean="0"/>
              <a:pPr/>
              <a:t>6/6/2017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a:t>
            </a:r>
          </a:p>
        </p:txBody>
      </p:sp>
      <p:sp>
        <p:nvSpPr>
          <p:cNvPr id="7" name="Slide Number Placeholder 5"/>
          <p:cNvSpPr>
            <a:spLocks noGrp="1"/>
          </p:cNvSpPr>
          <p:nvPr>
            <p:ph type="sldNum" sz="quarter" idx="12"/>
          </p:nvPr>
        </p:nvSpPr>
        <p:spPr/>
        <p:txBody>
          <a:bodyPr/>
          <a:lstStyle>
            <a:lvl1pPr>
              <a:defRPr/>
            </a:lvl1pPr>
          </a:lstStyle>
          <a:p>
            <a:fld id="{B0A85A86-50C7-4BF9-A350-7F10FBFF5B8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CA0F8A2-1641-4F81-A5E7-B3BEB545E655}" type="datetime1">
              <a:rPr lang="en-US" smtClean="0"/>
              <a:pPr/>
              <a:t>6/6/2017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a:t>
            </a:r>
          </a:p>
        </p:txBody>
      </p:sp>
      <p:sp>
        <p:nvSpPr>
          <p:cNvPr id="7" name="Slide Number Placeholder 5"/>
          <p:cNvSpPr>
            <a:spLocks noGrp="1"/>
          </p:cNvSpPr>
          <p:nvPr>
            <p:ph type="sldNum" sz="quarter" idx="12"/>
          </p:nvPr>
        </p:nvSpPr>
        <p:spPr/>
        <p:txBody>
          <a:bodyPr/>
          <a:lstStyle>
            <a:lvl1pPr>
              <a:defRPr/>
            </a:lvl1pPr>
          </a:lstStyle>
          <a:p>
            <a:fld id="{56A2603D-88EE-4E54-9A58-735ED52A058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defRPr>
            </a:lvl1pPr>
          </a:lstStyle>
          <a:p>
            <a:fld id="{52A1A8FF-1EA2-4234-B01B-C2C92175EE1B}" type="datetime1">
              <a:rPr lang="en-US" smtClean="0"/>
              <a:pPr/>
              <a:t>6/6/2017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defRPr>
            </a:lvl1pPr>
          </a:lstStyle>
          <a:p>
            <a:fld id="{BA6F2F04-884E-4551-A2C5-8CAF1E3DAAD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physiciansfoundation.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linkedin.com/company/physicians-foundation" TargetMode="External"/><Relationship Id="rId4" Type="http://schemas.openxmlformats.org/officeDocument/2006/relationships/hyperlink" Target="https://twitter.com/PhysiciansFoun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912813"/>
            <a:ext cx="8229600" cy="1470025"/>
          </a:xfrm>
        </p:spPr>
        <p:txBody>
          <a:bodyPr/>
          <a:lstStyle/>
          <a:p>
            <a:pPr eaLnBrk="1" hangingPunct="1"/>
            <a:r>
              <a:rPr lang="en-US" dirty="0"/>
              <a:t>The Physicians Foundation</a:t>
            </a:r>
          </a:p>
        </p:txBody>
      </p:sp>
      <p:sp>
        <p:nvSpPr>
          <p:cNvPr id="13315" name="Subtitle 2"/>
          <p:cNvSpPr>
            <a:spLocks noGrp="1"/>
          </p:cNvSpPr>
          <p:nvPr>
            <p:ph type="subTitle" idx="1"/>
          </p:nvPr>
        </p:nvSpPr>
        <p:spPr>
          <a:xfrm>
            <a:off x="457200" y="2382838"/>
            <a:ext cx="8229600" cy="3470987"/>
          </a:xfrm>
        </p:spPr>
        <p:txBody>
          <a:bodyPr/>
          <a:lstStyle/>
          <a:p>
            <a:pPr eaLnBrk="1" hangingPunct="1"/>
            <a:r>
              <a:rPr lang="en-US" sz="3000" dirty="0"/>
              <a:t>OSMAP General Session</a:t>
            </a:r>
          </a:p>
          <a:p>
            <a:pPr eaLnBrk="1" hangingPunct="1"/>
            <a:r>
              <a:rPr lang="en-US" sz="3000" dirty="0"/>
              <a:t>Gary J. Price, MD, MBA</a:t>
            </a:r>
          </a:p>
          <a:p>
            <a:pPr eaLnBrk="1" hangingPunct="1"/>
            <a:r>
              <a:rPr lang="en-US" sz="3000" dirty="0"/>
              <a:t>Past President, Connecticut State Medical Society</a:t>
            </a:r>
          </a:p>
          <a:p>
            <a:pPr eaLnBrk="1" hangingPunct="1"/>
            <a:r>
              <a:rPr lang="en-US" sz="3000" dirty="0"/>
              <a:t>Board Member, Physicians Foundation</a:t>
            </a:r>
          </a:p>
          <a:p>
            <a:pPr eaLnBrk="1" hangingPunct="1"/>
            <a:r>
              <a:rPr lang="en-US" sz="3000" dirty="0"/>
              <a:t>June 9,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3" name="Content Placeholder 2"/>
          <p:cNvSpPr>
            <a:spLocks noGrp="1"/>
          </p:cNvSpPr>
          <p:nvPr>
            <p:ph idx="1"/>
          </p:nvPr>
        </p:nvSpPr>
        <p:spPr/>
        <p:txBody>
          <a:bodyPr/>
          <a:lstStyle/>
          <a:p>
            <a:r>
              <a:rPr lang="en-US" sz="2800" dirty="0"/>
              <a:t>If the poorest areas utilized healthcare at the rate of the most affluent, overall utilization and spending could be as much as 30% less</a:t>
            </a:r>
          </a:p>
          <a:p>
            <a:r>
              <a:rPr lang="en-US" sz="2800" dirty="0"/>
              <a:t>Life expectancy in poor neighborhoods is a full 10 years shorter than in the richest </a:t>
            </a:r>
          </a:p>
          <a:p>
            <a:r>
              <a:rPr lang="en-US" sz="2800" dirty="0"/>
              <a:t>U.S. spends less on social services than other developed countries, particularly on children and younger adults</a:t>
            </a:r>
          </a:p>
        </p:txBody>
      </p:sp>
      <p:sp>
        <p:nvSpPr>
          <p:cNvPr id="4" name="Slide Number Placeholder 3"/>
          <p:cNvSpPr>
            <a:spLocks noGrp="1"/>
          </p:cNvSpPr>
          <p:nvPr>
            <p:ph type="sldNum" sz="quarter" idx="12"/>
          </p:nvPr>
        </p:nvSpPr>
        <p:spPr/>
        <p:txBody>
          <a:bodyPr/>
          <a:lstStyle/>
          <a:p>
            <a:fld id="{EA2595C0-6CBE-4EF0-9838-089B1B82C2CE}" type="slidenum">
              <a:rPr lang="en-US" smtClean="0"/>
              <a:pPr/>
              <a:t>10</a:t>
            </a:fld>
            <a:endParaRPr lang="en-US" dirty="0"/>
          </a:p>
        </p:txBody>
      </p:sp>
    </p:spTree>
    <p:extLst>
      <p:ext uri="{BB962C8B-B14F-4D97-AF65-F5344CB8AC3E}">
        <p14:creationId xmlns:p14="http://schemas.microsoft.com/office/powerpoint/2010/main" val="39111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Grantees</a:t>
            </a:r>
          </a:p>
        </p:txBody>
      </p:sp>
      <p:sp>
        <p:nvSpPr>
          <p:cNvPr id="8" name="Content Placeholder 7"/>
          <p:cNvSpPr>
            <a:spLocks noGrp="1"/>
          </p:cNvSpPr>
          <p:nvPr>
            <p:ph idx="1"/>
          </p:nvPr>
        </p:nvSpPr>
        <p:spPr>
          <a:xfrm>
            <a:off x="457200" y="1559495"/>
            <a:ext cx="5066522" cy="4525963"/>
          </a:xfrm>
        </p:spPr>
        <p:txBody>
          <a:bodyPr/>
          <a:lstStyle/>
          <a:p>
            <a:r>
              <a:rPr lang="en-US" sz="3000" dirty="0"/>
              <a:t>Awarded more than $44 million in grants since 2005 </a:t>
            </a:r>
          </a:p>
          <a:p>
            <a:r>
              <a:rPr lang="en-US" sz="3000" dirty="0"/>
              <a:t>Invested nearly $7 million last year</a:t>
            </a:r>
          </a:p>
          <a:p>
            <a:r>
              <a:rPr lang="en-US" sz="3000" dirty="0"/>
              <a:t>Many of the 2016 grants focused on physician leadership programs at state and county medical societies</a:t>
            </a:r>
          </a:p>
          <a:p>
            <a:endParaRPr lang="en-US" dirty="0"/>
          </a:p>
        </p:txBody>
      </p:sp>
      <p:sp>
        <p:nvSpPr>
          <p:cNvPr id="4" name="Slide Number Placeholder 3"/>
          <p:cNvSpPr>
            <a:spLocks noGrp="1"/>
          </p:cNvSpPr>
          <p:nvPr>
            <p:ph type="sldNum" sz="quarter" idx="12"/>
          </p:nvPr>
        </p:nvSpPr>
        <p:spPr/>
        <p:txBody>
          <a:bodyPr/>
          <a:lstStyle/>
          <a:p>
            <a:fld id="{EA2595C0-6CBE-4EF0-9838-089B1B82C2CE}" type="slidenum">
              <a:rPr lang="en-US" smtClean="0"/>
              <a:pPr/>
              <a:t>11</a:t>
            </a:fld>
            <a:endParaRPr lang="en-US" dirty="0"/>
          </a:p>
        </p:txBody>
      </p:sp>
      <p:pic>
        <p:nvPicPr>
          <p:cNvPr id="1026" name="Picture 2" descr="Image result for health leads logo"/>
          <p:cNvPicPr>
            <a:picLocks noChangeAspect="1" noChangeArrowheads="1"/>
          </p:cNvPicPr>
          <p:nvPr/>
        </p:nvPicPr>
        <p:blipFill rotWithShape="1">
          <a:blip r:embed="rId3">
            <a:extLst>
              <a:ext uri="{28A0092B-C50C-407E-A947-70E740481C1C}">
                <a14:useLocalDpi xmlns:a14="http://schemas.microsoft.com/office/drawing/2010/main" val="0"/>
              </a:ext>
            </a:extLst>
          </a:blip>
          <a:srcRect l="13693" t="17602" r="12229" b="17120"/>
          <a:stretch/>
        </p:blipFill>
        <p:spPr bwMode="auto">
          <a:xfrm>
            <a:off x="6400800" y="2886123"/>
            <a:ext cx="2041237" cy="113607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unc sheps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247" y="4351373"/>
            <a:ext cx="3001755" cy="77045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Image result for Joan &amp; Sanford I. Weill Medical College of Cornell Un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363" y="1732422"/>
            <a:ext cx="3220797" cy="82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0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 Leadership Conference</a:t>
            </a:r>
          </a:p>
        </p:txBody>
      </p:sp>
      <p:sp>
        <p:nvSpPr>
          <p:cNvPr id="3" name="Content Placeholder 2"/>
          <p:cNvSpPr>
            <a:spLocks noGrp="1"/>
          </p:cNvSpPr>
          <p:nvPr>
            <p:ph idx="1"/>
          </p:nvPr>
        </p:nvSpPr>
        <p:spPr>
          <a:xfrm>
            <a:off x="457200" y="1254220"/>
            <a:ext cx="5514392" cy="4525963"/>
          </a:xfrm>
        </p:spPr>
        <p:txBody>
          <a:bodyPr/>
          <a:lstStyle/>
          <a:p>
            <a:r>
              <a:rPr lang="en-US" dirty="0"/>
              <a:t>Facilitated annual Karl M. </a:t>
            </a:r>
            <a:r>
              <a:rPr lang="en-US" dirty="0" err="1"/>
              <a:t>Altenburger</a:t>
            </a:r>
            <a:r>
              <a:rPr lang="en-US" dirty="0"/>
              <a:t> Leadership Academy </a:t>
            </a:r>
          </a:p>
          <a:p>
            <a:r>
              <a:rPr lang="en-US" dirty="0"/>
              <a:t>Focused on building physician leadership that empowers physicians to navigate complex healthcare system</a:t>
            </a:r>
          </a:p>
        </p:txBody>
      </p:sp>
      <p:sp>
        <p:nvSpPr>
          <p:cNvPr id="4" name="Slide Number Placeholder 3"/>
          <p:cNvSpPr>
            <a:spLocks noGrp="1"/>
          </p:cNvSpPr>
          <p:nvPr>
            <p:ph type="sldNum" sz="quarter" idx="12"/>
          </p:nvPr>
        </p:nvSpPr>
        <p:spPr/>
        <p:txBody>
          <a:bodyPr/>
          <a:lstStyle/>
          <a:p>
            <a:fld id="{EA2595C0-6CBE-4EF0-9838-089B1B82C2CE}" type="slidenum">
              <a:rPr lang="en-US" smtClean="0"/>
              <a:pPr/>
              <a:t>12</a:t>
            </a:fld>
            <a:endParaRPr lang="en-US" dirty="0"/>
          </a:p>
        </p:txBody>
      </p:sp>
      <p:pic>
        <p:nvPicPr>
          <p:cNvPr id="1026" name="Picture 2" descr="https://pbs.twimg.com/profile_images/463773953043865601/m0iH4MHk_400x4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047" y="1893454"/>
            <a:ext cx="2322945" cy="232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10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70927" y="1987754"/>
            <a:ext cx="8229600" cy="1470025"/>
          </a:xfrm>
        </p:spPr>
        <p:txBody>
          <a:bodyPr/>
          <a:lstStyle/>
          <a:p>
            <a:pPr algn="ctr" eaLnBrk="1" hangingPunct="1"/>
            <a:r>
              <a:rPr lang="en-US" sz="4500" dirty="0"/>
              <a:t>What’s next?</a:t>
            </a:r>
          </a:p>
        </p:txBody>
      </p:sp>
    </p:spTree>
    <p:extLst>
      <p:ext uri="{BB962C8B-B14F-4D97-AF65-F5344CB8AC3E}">
        <p14:creationId xmlns:p14="http://schemas.microsoft.com/office/powerpoint/2010/main" val="34928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2017…</a:t>
            </a:r>
          </a:p>
        </p:txBody>
      </p:sp>
      <p:sp>
        <p:nvSpPr>
          <p:cNvPr id="3" name="Content Placeholder 2"/>
          <p:cNvSpPr>
            <a:spLocks noGrp="1"/>
          </p:cNvSpPr>
          <p:nvPr>
            <p:ph idx="1"/>
          </p:nvPr>
        </p:nvSpPr>
        <p:spPr/>
        <p:txBody>
          <a:bodyPr/>
          <a:lstStyle/>
          <a:p>
            <a:r>
              <a:rPr lang="en-US" sz="3000" dirty="0"/>
              <a:t>Field and report findings on second patient survey</a:t>
            </a:r>
          </a:p>
          <a:p>
            <a:r>
              <a:rPr lang="en-US" sz="3000" dirty="0"/>
              <a:t>Host 7th Karl M. </a:t>
            </a:r>
            <a:r>
              <a:rPr lang="en-US" sz="3000" dirty="0" err="1"/>
              <a:t>Altenburger</a:t>
            </a:r>
            <a:r>
              <a:rPr lang="en-US" sz="3000" dirty="0"/>
              <a:t> Leadership Academy at Brandeis University</a:t>
            </a:r>
          </a:p>
          <a:p>
            <a:r>
              <a:rPr lang="en-US" sz="3000" dirty="0"/>
              <a:t>Major grant attention to funding research concerning the value of physician leadership and independent practice</a:t>
            </a:r>
          </a:p>
        </p:txBody>
      </p:sp>
      <p:sp>
        <p:nvSpPr>
          <p:cNvPr id="4" name="Slide Number Placeholder 3"/>
          <p:cNvSpPr>
            <a:spLocks noGrp="1"/>
          </p:cNvSpPr>
          <p:nvPr>
            <p:ph type="sldNum" sz="quarter" idx="12"/>
          </p:nvPr>
        </p:nvSpPr>
        <p:spPr/>
        <p:txBody>
          <a:bodyPr/>
          <a:lstStyle/>
          <a:p>
            <a:fld id="{EA2595C0-6CBE-4EF0-9838-089B1B82C2CE}" type="slidenum">
              <a:rPr lang="en-US" smtClean="0"/>
              <a:pPr/>
              <a:t>14</a:t>
            </a:fld>
            <a:endParaRPr lang="en-US" dirty="0"/>
          </a:p>
        </p:txBody>
      </p:sp>
    </p:spTree>
    <p:extLst>
      <p:ext uri="{BB962C8B-B14F-4D97-AF65-F5344CB8AC3E}">
        <p14:creationId xmlns:p14="http://schemas.microsoft.com/office/powerpoint/2010/main" val="30676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2017…</a:t>
            </a:r>
          </a:p>
        </p:txBody>
      </p:sp>
      <p:sp>
        <p:nvSpPr>
          <p:cNvPr id="3" name="Content Placeholder 2"/>
          <p:cNvSpPr>
            <a:spLocks noGrp="1"/>
          </p:cNvSpPr>
          <p:nvPr>
            <p:ph idx="1"/>
          </p:nvPr>
        </p:nvSpPr>
        <p:spPr/>
        <p:txBody>
          <a:bodyPr/>
          <a:lstStyle/>
          <a:p>
            <a:r>
              <a:rPr lang="en-US" sz="3000" dirty="0"/>
              <a:t>Underscore core values </a:t>
            </a:r>
          </a:p>
          <a:p>
            <a:pPr lvl="1"/>
            <a:r>
              <a:rPr lang="en-US" dirty="0"/>
              <a:t>Importance of physician-patient relationship</a:t>
            </a:r>
          </a:p>
          <a:p>
            <a:pPr lvl="1"/>
            <a:r>
              <a:rPr lang="en-US" dirty="0"/>
              <a:t>Reinforce physician voice in all aspects of care</a:t>
            </a:r>
          </a:p>
          <a:p>
            <a:pPr lvl="1"/>
            <a:r>
              <a:rPr lang="en-US" dirty="0"/>
              <a:t>Increase transparency in billing, cost of prescription drugs, physician networks</a:t>
            </a:r>
          </a:p>
          <a:p>
            <a:pPr lvl="1"/>
            <a:r>
              <a:rPr lang="en-US" dirty="0"/>
              <a:t>Improve access to care</a:t>
            </a:r>
          </a:p>
          <a:p>
            <a:pPr lvl="1"/>
            <a:r>
              <a:rPr lang="en-US" dirty="0"/>
              <a:t>Expand physician leadership programs</a:t>
            </a:r>
          </a:p>
          <a:p>
            <a:pPr lvl="1"/>
            <a:r>
              <a:rPr lang="en-US" dirty="0"/>
              <a:t> And more</a:t>
            </a:r>
          </a:p>
        </p:txBody>
      </p:sp>
      <p:sp>
        <p:nvSpPr>
          <p:cNvPr id="4" name="Slide Number Placeholder 3"/>
          <p:cNvSpPr>
            <a:spLocks noGrp="1"/>
          </p:cNvSpPr>
          <p:nvPr>
            <p:ph type="sldNum" sz="quarter" idx="12"/>
          </p:nvPr>
        </p:nvSpPr>
        <p:spPr/>
        <p:txBody>
          <a:bodyPr/>
          <a:lstStyle/>
          <a:p>
            <a:fld id="{EA2595C0-6CBE-4EF0-9838-089B1B82C2CE}" type="slidenum">
              <a:rPr lang="en-US" smtClean="0"/>
              <a:pPr/>
              <a:t>15</a:t>
            </a:fld>
            <a:endParaRPr lang="en-US" dirty="0"/>
          </a:p>
        </p:txBody>
      </p:sp>
    </p:spTree>
    <p:extLst>
      <p:ext uri="{BB962C8B-B14F-4D97-AF65-F5344CB8AC3E}">
        <p14:creationId xmlns:p14="http://schemas.microsoft.com/office/powerpoint/2010/main" val="189758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2017…</a:t>
            </a:r>
          </a:p>
        </p:txBody>
      </p:sp>
      <p:sp>
        <p:nvSpPr>
          <p:cNvPr id="3" name="Content Placeholder 2"/>
          <p:cNvSpPr>
            <a:spLocks noGrp="1"/>
          </p:cNvSpPr>
          <p:nvPr>
            <p:ph idx="1"/>
          </p:nvPr>
        </p:nvSpPr>
        <p:spPr/>
        <p:txBody>
          <a:bodyPr/>
          <a:lstStyle/>
          <a:p>
            <a:r>
              <a:rPr lang="en-US" dirty="0"/>
              <a:t>Address hot topics through earned and owned platforms</a:t>
            </a:r>
          </a:p>
          <a:p>
            <a:pPr lvl="1"/>
            <a:r>
              <a:rPr lang="en-US" dirty="0"/>
              <a:t>Impact of social determinants on healthcare</a:t>
            </a:r>
          </a:p>
          <a:p>
            <a:pPr lvl="1"/>
            <a:r>
              <a:rPr lang="en-US" dirty="0"/>
              <a:t>Physician burnout</a:t>
            </a:r>
          </a:p>
          <a:p>
            <a:pPr lvl="1"/>
            <a:r>
              <a:rPr lang="en-US" dirty="0"/>
              <a:t>MACRA</a:t>
            </a:r>
          </a:p>
          <a:p>
            <a:pPr lvl="1"/>
            <a:r>
              <a:rPr lang="en-US" dirty="0"/>
              <a:t>Healthcare reform</a:t>
            </a:r>
          </a:p>
        </p:txBody>
      </p:sp>
      <p:sp>
        <p:nvSpPr>
          <p:cNvPr id="4" name="Slide Number Placeholder 3"/>
          <p:cNvSpPr>
            <a:spLocks noGrp="1"/>
          </p:cNvSpPr>
          <p:nvPr>
            <p:ph type="sldNum" sz="quarter" idx="12"/>
          </p:nvPr>
        </p:nvSpPr>
        <p:spPr/>
        <p:txBody>
          <a:bodyPr/>
          <a:lstStyle/>
          <a:p>
            <a:fld id="{EA2595C0-6CBE-4EF0-9838-089B1B82C2CE}" type="slidenum">
              <a:rPr lang="en-US" smtClean="0"/>
              <a:pPr/>
              <a:t>16</a:t>
            </a:fld>
            <a:endParaRPr lang="en-US" dirty="0"/>
          </a:p>
        </p:txBody>
      </p:sp>
    </p:spTree>
    <p:extLst>
      <p:ext uri="{BB962C8B-B14F-4D97-AF65-F5344CB8AC3E}">
        <p14:creationId xmlns:p14="http://schemas.microsoft.com/office/powerpoint/2010/main" val="389376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01084" y="2396971"/>
            <a:ext cx="7763522" cy="924865"/>
          </a:xfrm>
        </p:spPr>
        <p:txBody>
          <a:bodyPr/>
          <a:lstStyle/>
          <a:p>
            <a:pPr eaLnBrk="1" hangingPunct="1"/>
            <a:r>
              <a:rPr lang="en-US" dirty="0">
                <a:solidFill>
                  <a:schemeClr val="bg1"/>
                </a:solidFill>
              </a:rPr>
              <a:t>Questions or Comments?</a:t>
            </a:r>
          </a:p>
        </p:txBody>
      </p:sp>
      <p:sp>
        <p:nvSpPr>
          <p:cNvPr id="3" name="Slide Number Placeholder 2"/>
          <p:cNvSpPr>
            <a:spLocks noGrp="1"/>
          </p:cNvSpPr>
          <p:nvPr>
            <p:ph type="sldNum" sz="quarter" idx="12"/>
          </p:nvPr>
        </p:nvSpPr>
        <p:spPr/>
        <p:txBody>
          <a:bodyPr/>
          <a:lstStyle/>
          <a:p>
            <a:fld id="{84D056DE-2F60-49B2-B71D-957E33CD1103}"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28" y="569293"/>
            <a:ext cx="8229600" cy="1143000"/>
          </a:xfrm>
        </p:spPr>
        <p:txBody>
          <a:bodyPr>
            <a:noAutofit/>
          </a:bodyPr>
          <a:lstStyle/>
          <a:p>
            <a:r>
              <a:rPr lang="en-US" dirty="0"/>
              <a:t>The Physicians Foundation wants to hear from you!</a:t>
            </a:r>
            <a:br>
              <a:rPr lang="en-US" dirty="0"/>
            </a:br>
            <a:endParaRPr lang="en-US" dirty="0"/>
          </a:p>
        </p:txBody>
      </p:sp>
      <p:sp>
        <p:nvSpPr>
          <p:cNvPr id="3" name="Content Placeholder 2"/>
          <p:cNvSpPr>
            <a:spLocks noGrp="1"/>
          </p:cNvSpPr>
          <p:nvPr>
            <p:ph idx="1"/>
          </p:nvPr>
        </p:nvSpPr>
        <p:spPr>
          <a:xfrm>
            <a:off x="463128" y="1736424"/>
            <a:ext cx="7856622" cy="3030260"/>
          </a:xfrm>
        </p:spPr>
        <p:txBody>
          <a:bodyPr/>
          <a:lstStyle/>
          <a:p>
            <a:pPr marL="457200" lvl="1" indent="0">
              <a:buNone/>
              <a:defRPr/>
            </a:pPr>
            <a:r>
              <a:rPr lang="en-US" sz="3000" dirty="0">
                <a:ea typeface="ＭＳ Ｐゴシック" pitchFamily="34" charset="-128"/>
              </a:rPr>
              <a:t>What vital physician issues would you like to see the Foundation research?</a:t>
            </a:r>
          </a:p>
          <a:p>
            <a:pPr marL="457200" lvl="1" indent="0">
              <a:buNone/>
              <a:defRPr/>
            </a:pPr>
            <a:r>
              <a:rPr lang="en-US" sz="3000" dirty="0">
                <a:ea typeface="ＭＳ Ｐゴシック" pitchFamily="34" charset="-128"/>
              </a:rPr>
              <a:t>How can we better collaborate to drive meaningful change for our physicians?</a:t>
            </a:r>
          </a:p>
        </p:txBody>
      </p:sp>
      <p:sp>
        <p:nvSpPr>
          <p:cNvPr id="4" name="Slide Number Placeholder 3"/>
          <p:cNvSpPr>
            <a:spLocks noGrp="1"/>
          </p:cNvSpPr>
          <p:nvPr>
            <p:ph type="sldNum" sz="quarter" idx="12"/>
          </p:nvPr>
        </p:nvSpPr>
        <p:spPr/>
        <p:txBody>
          <a:bodyPr/>
          <a:lstStyle/>
          <a:p>
            <a:fld id="{EA2595C0-6CBE-4EF0-9838-089B1B82C2CE}" type="slidenum">
              <a:rPr lang="en-US" smtClean="0"/>
              <a:pPr/>
              <a:t>18</a:t>
            </a:fld>
            <a:endParaRPr lang="en-US" dirty="0"/>
          </a:p>
        </p:txBody>
      </p:sp>
      <p:sp>
        <p:nvSpPr>
          <p:cNvPr id="6" name="Content Placeholder 2"/>
          <p:cNvSpPr txBox="1">
            <a:spLocks/>
          </p:cNvSpPr>
          <p:nvPr/>
        </p:nvSpPr>
        <p:spPr bwMode="auto">
          <a:xfrm>
            <a:off x="463128" y="3842658"/>
            <a:ext cx="8143783" cy="1848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eaLnBrk="0" hangingPunct="0">
              <a:spcBef>
                <a:spcPct val="20000"/>
              </a:spcBef>
              <a:buClr>
                <a:srgbClr val="08408C"/>
              </a:buClr>
              <a:buFont typeface="Arial" charset="0"/>
              <a:buChar char="•"/>
              <a:defRPr/>
            </a:pPr>
            <a:r>
              <a:rPr kumimoji="0" lang="en-US" sz="2800" i="0" u="none" strike="noStrike" kern="1200" cap="none" spc="0" normalizeH="0" baseline="0" noProof="0" dirty="0">
                <a:ln>
                  <a:noFill/>
                </a:ln>
                <a:solidFill>
                  <a:schemeClr val="tx1"/>
                </a:solidFill>
                <a:effectLst/>
                <a:uLnTx/>
                <a:uFillTx/>
                <a:latin typeface="+mn-lt"/>
                <a:ea typeface="ＭＳ Ｐゴシック" pitchFamily="34" charset="-128"/>
              </a:rPr>
              <a:t>Email us at</a:t>
            </a:r>
            <a:r>
              <a:rPr kumimoji="0" lang="en-US" sz="2800" i="0" u="none" strike="noStrike" kern="1200" cap="none" spc="0" normalizeH="0" noProof="0" dirty="0">
                <a:ln>
                  <a:noFill/>
                </a:ln>
                <a:solidFill>
                  <a:schemeClr val="tx1"/>
                </a:solidFill>
                <a:effectLst/>
                <a:uLnTx/>
                <a:uFillTx/>
                <a:latin typeface="+mn-lt"/>
                <a:ea typeface="ＭＳ Ｐゴシック" pitchFamily="34" charset="-128"/>
              </a:rPr>
              <a:t> </a:t>
            </a:r>
            <a:r>
              <a:rPr kumimoji="0" lang="en-US" sz="2800" i="0" u="none" strike="noStrike" kern="1200" cap="none" spc="0" normalizeH="0" baseline="0" noProof="0" dirty="0">
                <a:ln>
                  <a:noFill/>
                </a:ln>
                <a:solidFill>
                  <a:schemeClr val="tx1"/>
                </a:solidFill>
                <a:effectLst/>
                <a:uLnTx/>
                <a:uFillTx/>
                <a:latin typeface="+mn-lt"/>
                <a:ea typeface="ＭＳ Ｐゴシック" pitchFamily="34" charset="-128"/>
                <a:hlinkClick r:id="rId3"/>
              </a:rPr>
              <a:t>info@physiciansfoundation.org</a:t>
            </a:r>
            <a:r>
              <a:rPr kumimoji="0" lang="en-US" sz="2800" i="0" u="none" strike="noStrike" kern="1200" cap="none" spc="0" normalizeH="0" baseline="0" noProof="0" dirty="0">
                <a:ln>
                  <a:noFill/>
                </a:ln>
                <a:solidFill>
                  <a:schemeClr val="tx1"/>
                </a:solidFill>
                <a:effectLst/>
                <a:uLnTx/>
                <a:uFillTx/>
                <a:latin typeface="+mn-lt"/>
                <a:ea typeface="ＭＳ Ｐゴシック" pitchFamily="34" charset="-128"/>
              </a:rPr>
              <a:t> </a:t>
            </a:r>
          </a:p>
          <a:p>
            <a:pPr marL="800100" lvl="1" indent="-342900" eaLnBrk="0" hangingPunct="0">
              <a:spcBef>
                <a:spcPct val="20000"/>
              </a:spcBef>
              <a:buClr>
                <a:srgbClr val="08408C"/>
              </a:buClr>
              <a:buFont typeface="Arial" charset="0"/>
              <a:buChar char="•"/>
              <a:defRPr/>
            </a:pPr>
            <a:r>
              <a:rPr kumimoji="0" lang="en-US" sz="2800" i="0" u="none" strike="noStrike" kern="1200" cap="none" spc="0" normalizeH="0" baseline="0" noProof="0" dirty="0">
                <a:ln>
                  <a:noFill/>
                </a:ln>
                <a:solidFill>
                  <a:schemeClr val="tx1"/>
                </a:solidFill>
                <a:effectLst/>
                <a:uLnTx/>
                <a:uFillTx/>
                <a:latin typeface="+mn-lt"/>
              </a:rPr>
              <a:t>Engage with us on Twitter at </a:t>
            </a:r>
            <a:r>
              <a:rPr kumimoji="0" lang="en-US" sz="2800" i="0" u="none" strike="noStrike" kern="1200" cap="none" spc="0" normalizeH="0" baseline="0" noProof="0" dirty="0">
                <a:ln>
                  <a:noFill/>
                </a:ln>
                <a:solidFill>
                  <a:schemeClr val="tx1"/>
                </a:solidFill>
                <a:effectLst/>
                <a:uLnTx/>
                <a:uFillTx/>
                <a:latin typeface="+mn-lt"/>
                <a:hlinkClick r:id="rId4"/>
              </a:rPr>
              <a:t>@PhysiciansFound</a:t>
            </a:r>
            <a:endParaRPr kumimoji="0" lang="en-US" sz="2800" i="0" u="none" strike="noStrike" kern="1200" cap="none" spc="0" normalizeH="0" baseline="0" noProof="0" dirty="0">
              <a:ln>
                <a:noFill/>
              </a:ln>
              <a:solidFill>
                <a:schemeClr val="tx1"/>
              </a:solidFill>
              <a:effectLst/>
              <a:uLnTx/>
              <a:uFillTx/>
              <a:latin typeface="+mn-lt"/>
            </a:endParaRPr>
          </a:p>
          <a:p>
            <a:pPr marL="800100" lvl="1" indent="-342900" eaLnBrk="0" hangingPunct="0">
              <a:spcBef>
                <a:spcPct val="20000"/>
              </a:spcBef>
              <a:buClr>
                <a:srgbClr val="08408C"/>
              </a:buClr>
              <a:buFont typeface="Arial" charset="0"/>
              <a:buChar char="•"/>
              <a:defRPr/>
            </a:pPr>
            <a:r>
              <a:rPr lang="en-US" sz="2800" dirty="0">
                <a:latin typeface="+mn-lt"/>
              </a:rPr>
              <a:t>Follow us on LinkedIn at: </a:t>
            </a:r>
            <a:r>
              <a:rPr lang="en-US" sz="2800" dirty="0">
                <a:latin typeface="+mn-lt"/>
                <a:hlinkClick r:id="rId5"/>
              </a:rPr>
              <a:t>https://www.linkedin.com/company/physicians-foundation</a:t>
            </a:r>
            <a:r>
              <a:rPr lang="en-US" sz="2800" dirty="0">
                <a:latin typeface="+mn-lt"/>
              </a:rPr>
              <a:t> </a:t>
            </a:r>
            <a:endParaRPr kumimoji="0" lang="en-US" sz="280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398295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01084" y="2396971"/>
            <a:ext cx="7763522" cy="924865"/>
          </a:xfrm>
        </p:spPr>
        <p:txBody>
          <a:bodyPr/>
          <a:lstStyle/>
          <a:p>
            <a:pPr eaLnBrk="1" hangingPunct="1"/>
            <a:r>
              <a:rPr lang="en-US" dirty="0">
                <a:solidFill>
                  <a:schemeClr val="bg1"/>
                </a:solidFill>
              </a:rPr>
              <a:t>Thank you!</a:t>
            </a:r>
          </a:p>
        </p:txBody>
      </p:sp>
      <p:sp>
        <p:nvSpPr>
          <p:cNvPr id="3" name="Slide Number Placeholder 2"/>
          <p:cNvSpPr>
            <a:spLocks noGrp="1"/>
          </p:cNvSpPr>
          <p:nvPr>
            <p:ph type="sldNum" sz="quarter" idx="12"/>
          </p:nvPr>
        </p:nvSpPr>
        <p:spPr/>
        <p:txBody>
          <a:bodyPr/>
          <a:lstStyle/>
          <a:p>
            <a:fld id="{84D056DE-2F60-49B2-B71D-957E33CD1103}" type="slidenum">
              <a:rPr lang="en-US" smtClean="0"/>
              <a:pPr/>
              <a:t>19</a:t>
            </a:fld>
            <a:endParaRPr lang="en-US" dirty="0"/>
          </a:p>
        </p:txBody>
      </p:sp>
    </p:spTree>
    <p:extLst>
      <p:ext uri="{BB962C8B-B14F-4D97-AF65-F5344CB8AC3E}">
        <p14:creationId xmlns:p14="http://schemas.microsoft.com/office/powerpoint/2010/main" val="387266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72946" y="2382838"/>
            <a:ext cx="8229600" cy="1470025"/>
          </a:xfrm>
        </p:spPr>
        <p:txBody>
          <a:bodyPr/>
          <a:lstStyle/>
          <a:p>
            <a:pPr eaLnBrk="1" hangingPunct="1"/>
            <a:r>
              <a:rPr lang="en-US" sz="4500" dirty="0"/>
              <a:t>About The Physicians Foundation</a:t>
            </a:r>
          </a:p>
        </p:txBody>
      </p:sp>
    </p:spTree>
    <p:extLst>
      <p:ext uri="{BB962C8B-B14F-4D97-AF65-F5344CB8AC3E}">
        <p14:creationId xmlns:p14="http://schemas.microsoft.com/office/powerpoint/2010/main" val="190824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628"/>
            <a:ext cx="8229600" cy="1143000"/>
          </a:xfrm>
        </p:spPr>
        <p:txBody>
          <a:bodyPr>
            <a:normAutofit/>
          </a:bodyPr>
          <a:lstStyle/>
          <a:p>
            <a:r>
              <a:rPr lang="en-US" dirty="0"/>
              <a:t>Overview</a:t>
            </a:r>
          </a:p>
        </p:txBody>
      </p:sp>
      <p:sp>
        <p:nvSpPr>
          <p:cNvPr id="3" name="Content Placeholder 2"/>
          <p:cNvSpPr>
            <a:spLocks noGrp="1"/>
          </p:cNvSpPr>
          <p:nvPr>
            <p:ph idx="1"/>
          </p:nvPr>
        </p:nvSpPr>
        <p:spPr>
          <a:xfrm>
            <a:off x="457200" y="1205803"/>
            <a:ext cx="8434137" cy="5333109"/>
          </a:xfrm>
        </p:spPr>
        <p:txBody>
          <a:bodyPr/>
          <a:lstStyle/>
          <a:p>
            <a:pPr marL="0" lvl="0" indent="0">
              <a:buNone/>
            </a:pPr>
            <a:r>
              <a:rPr lang="en-US" dirty="0"/>
              <a:t>National non-profit organization dedicated to:</a:t>
            </a:r>
          </a:p>
          <a:p>
            <a:r>
              <a:rPr lang="en-US" sz="3000" dirty="0"/>
              <a:t>Empowering physicians to lead in the delivery of high quality, cost-efficient health care</a:t>
            </a:r>
          </a:p>
          <a:p>
            <a:r>
              <a:rPr lang="en-US" sz="3000" dirty="0"/>
              <a:t>Strengthening the physician-patient relationship</a:t>
            </a:r>
          </a:p>
          <a:p>
            <a:r>
              <a:rPr lang="en-US" sz="3000" dirty="0"/>
              <a:t>Informing national healthcare policy by giving a voice to physicians nationwide</a:t>
            </a:r>
          </a:p>
          <a:p>
            <a:r>
              <a:rPr lang="en-US" sz="3000" dirty="0"/>
              <a:t>Supporting practicing physicians as they work to sustain their medical practices and navigate health reform</a:t>
            </a:r>
          </a:p>
        </p:txBody>
      </p:sp>
      <p:sp>
        <p:nvSpPr>
          <p:cNvPr id="4" name="Slide Number Placeholder 3"/>
          <p:cNvSpPr>
            <a:spLocks noGrp="1"/>
          </p:cNvSpPr>
          <p:nvPr>
            <p:ph type="sldNum" sz="quarter" idx="12"/>
          </p:nvPr>
        </p:nvSpPr>
        <p:spPr/>
        <p:txBody>
          <a:bodyPr/>
          <a:lstStyle/>
          <a:p>
            <a:fld id="{EA2595C0-6CBE-4EF0-9838-089B1B82C2CE}"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70927" y="1987754"/>
            <a:ext cx="8229600" cy="1470025"/>
          </a:xfrm>
        </p:spPr>
        <p:txBody>
          <a:bodyPr/>
          <a:lstStyle/>
          <a:p>
            <a:pPr algn="ctr" eaLnBrk="1" hangingPunct="1"/>
            <a:r>
              <a:rPr lang="en-US" sz="4500" dirty="0"/>
              <a:t>What did we accomplish in 2016?</a:t>
            </a:r>
          </a:p>
        </p:txBody>
      </p:sp>
    </p:spTree>
    <p:extLst>
      <p:ext uri="{BB962C8B-B14F-4D97-AF65-F5344CB8AC3E}">
        <p14:creationId xmlns:p14="http://schemas.microsoft.com/office/powerpoint/2010/main" val="361185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Survey</a:t>
            </a:r>
          </a:p>
        </p:txBody>
      </p:sp>
      <p:sp>
        <p:nvSpPr>
          <p:cNvPr id="3" name="Content Placeholder 2"/>
          <p:cNvSpPr>
            <a:spLocks noGrp="1"/>
          </p:cNvSpPr>
          <p:nvPr>
            <p:ph idx="1"/>
          </p:nvPr>
        </p:nvSpPr>
        <p:spPr>
          <a:xfrm>
            <a:off x="457199" y="1559495"/>
            <a:ext cx="5587916" cy="4525963"/>
          </a:xfrm>
        </p:spPr>
        <p:txBody>
          <a:bodyPr/>
          <a:lstStyle/>
          <a:p>
            <a:r>
              <a:rPr lang="en-US" sz="2400" dirty="0"/>
              <a:t>Aimed to explore:</a:t>
            </a:r>
          </a:p>
          <a:p>
            <a:pPr lvl="1"/>
            <a:r>
              <a:rPr lang="en-US" sz="2000" dirty="0"/>
              <a:t>Coverage, use and opinions on health insurance </a:t>
            </a:r>
          </a:p>
          <a:p>
            <a:pPr lvl="1"/>
            <a:r>
              <a:rPr lang="en-US" sz="2000" dirty="0"/>
              <a:t>Experience and satisfaction levels with recent visits with HCPs</a:t>
            </a:r>
          </a:p>
          <a:p>
            <a:pPr lvl="1"/>
            <a:r>
              <a:rPr lang="en-US" sz="2000" dirty="0"/>
              <a:t>Attitudes and perceptions of medicine</a:t>
            </a:r>
          </a:p>
          <a:p>
            <a:pPr lvl="1"/>
            <a:r>
              <a:rPr lang="en-US" sz="2000" dirty="0"/>
              <a:t>Experience with and attitudes toward EMR/EHR</a:t>
            </a:r>
          </a:p>
          <a:p>
            <a:pPr lvl="1"/>
            <a:r>
              <a:rPr lang="en-US" sz="2000" dirty="0"/>
              <a:t>Attitudes toward the Affordable Care and Patient Protection Act</a:t>
            </a:r>
          </a:p>
          <a:p>
            <a:r>
              <a:rPr lang="en-US" sz="2400" dirty="0"/>
              <a:t>Generated 30+ articles</a:t>
            </a:r>
          </a:p>
        </p:txBody>
      </p:sp>
      <p:sp>
        <p:nvSpPr>
          <p:cNvPr id="4" name="Slide Number Placeholder 3"/>
          <p:cNvSpPr>
            <a:spLocks noGrp="1"/>
          </p:cNvSpPr>
          <p:nvPr>
            <p:ph type="sldNum" sz="quarter" idx="12"/>
          </p:nvPr>
        </p:nvSpPr>
        <p:spPr/>
        <p:txBody>
          <a:bodyPr/>
          <a:lstStyle/>
          <a:p>
            <a:fld id="{EA2595C0-6CBE-4EF0-9838-089B1B82C2CE}"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384" y="1739913"/>
            <a:ext cx="2363638" cy="60459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324" t="42898" r="13255" b="42714"/>
          <a:stretch/>
        </p:blipFill>
        <p:spPr>
          <a:xfrm>
            <a:off x="6045115" y="3712111"/>
            <a:ext cx="2019457" cy="3957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380" y="2931612"/>
            <a:ext cx="3230215" cy="25841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9067" y="4610198"/>
            <a:ext cx="2778272" cy="389506"/>
          </a:xfrm>
          <a:prstGeom prst="rect">
            <a:avLst/>
          </a:prstGeom>
        </p:spPr>
      </p:pic>
    </p:spTree>
    <p:extLst>
      <p:ext uri="{BB962C8B-B14F-4D97-AF65-F5344CB8AC3E}">
        <p14:creationId xmlns:p14="http://schemas.microsoft.com/office/powerpoint/2010/main" val="41962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3" name="Content Placeholder 2"/>
          <p:cNvSpPr>
            <a:spLocks noGrp="1"/>
          </p:cNvSpPr>
          <p:nvPr>
            <p:ph idx="1"/>
          </p:nvPr>
        </p:nvSpPr>
        <p:spPr/>
        <p:txBody>
          <a:bodyPr/>
          <a:lstStyle/>
          <a:p>
            <a:r>
              <a:rPr lang="en-US" sz="3000" dirty="0"/>
              <a:t>9 out of 10 are highly satisfied with PCP</a:t>
            </a:r>
          </a:p>
          <a:p>
            <a:r>
              <a:rPr lang="en-US" sz="3000" dirty="0"/>
              <a:t>59% say cost of prescription drugs contributes to rising healthcare costs</a:t>
            </a:r>
          </a:p>
          <a:p>
            <a:r>
              <a:rPr lang="en-US" sz="3000" dirty="0"/>
              <a:t>83% believe insurers impact treatment options the most</a:t>
            </a:r>
          </a:p>
          <a:p>
            <a:r>
              <a:rPr lang="en-US" sz="3000" dirty="0"/>
              <a:t>63% disagree that the ACA has helped the doctor-patient relationship</a:t>
            </a:r>
          </a:p>
          <a:p>
            <a:r>
              <a:rPr lang="en-US" sz="3000" dirty="0"/>
              <a:t>71% say EMR access is important and 85% agree all doctors should provide access</a:t>
            </a:r>
          </a:p>
          <a:p>
            <a:endParaRPr lang="en-US" sz="3000" dirty="0"/>
          </a:p>
        </p:txBody>
      </p:sp>
      <p:sp>
        <p:nvSpPr>
          <p:cNvPr id="4" name="Slide Number Placeholder 3"/>
          <p:cNvSpPr>
            <a:spLocks noGrp="1"/>
          </p:cNvSpPr>
          <p:nvPr>
            <p:ph type="sldNum" sz="quarter" idx="12"/>
          </p:nvPr>
        </p:nvSpPr>
        <p:spPr/>
        <p:txBody>
          <a:bodyPr/>
          <a:lstStyle/>
          <a:p>
            <a:fld id="{EA2595C0-6CBE-4EF0-9838-089B1B82C2CE}" type="slidenum">
              <a:rPr lang="en-US" smtClean="0"/>
              <a:pPr/>
              <a:t>6</a:t>
            </a:fld>
            <a:endParaRPr lang="en-US" dirty="0"/>
          </a:p>
        </p:txBody>
      </p:sp>
    </p:spTree>
    <p:extLst>
      <p:ext uri="{BB962C8B-B14F-4D97-AF65-F5344CB8AC3E}">
        <p14:creationId xmlns:p14="http://schemas.microsoft.com/office/powerpoint/2010/main" val="247044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2016 Biennial Physician Survey</a:t>
            </a:r>
          </a:p>
        </p:txBody>
      </p:sp>
      <p:sp>
        <p:nvSpPr>
          <p:cNvPr id="3" name="Content Placeholder 2"/>
          <p:cNvSpPr>
            <a:spLocks noGrp="1"/>
          </p:cNvSpPr>
          <p:nvPr>
            <p:ph idx="1"/>
          </p:nvPr>
        </p:nvSpPr>
        <p:spPr>
          <a:xfrm>
            <a:off x="457200" y="1672039"/>
            <a:ext cx="5737123" cy="4525963"/>
          </a:xfrm>
        </p:spPr>
        <p:txBody>
          <a:bodyPr/>
          <a:lstStyle/>
          <a:p>
            <a:r>
              <a:rPr lang="en-US" sz="2800" dirty="0"/>
              <a:t>Inaugural survey findings reported in 2008; now in its fifth edition</a:t>
            </a:r>
          </a:p>
          <a:p>
            <a:r>
              <a:rPr lang="en-US" sz="2800" dirty="0"/>
              <a:t>Examined viewpoints of 17,000 physicians across the U.S. to gain consensus on professional morale, practice patterns, career plans and perspectives</a:t>
            </a:r>
          </a:p>
          <a:p>
            <a:r>
              <a:rPr lang="en-US" sz="2800" dirty="0"/>
              <a:t>Over 100 pieces of coverage</a:t>
            </a:r>
            <a:endParaRPr lang="en-US" sz="2400" dirty="0"/>
          </a:p>
          <a:p>
            <a:endParaRPr lang="en-US" sz="24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fld id="{EA2595C0-6CBE-4EF0-9838-089B1B82C2CE}" type="slidenum">
              <a:rPr lang="en-US" smtClean="0"/>
              <a:pPr/>
              <a:t>7</a:t>
            </a:fld>
            <a:endParaRPr lang="en-US" dirty="0"/>
          </a:p>
        </p:txBody>
      </p:sp>
      <p:pic>
        <p:nvPicPr>
          <p:cNvPr id="5" name="Picture 4" descr="https://raw.githubusercontent.com/modernhealthcare/mh-logo/master/mh-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348" y="4283909"/>
            <a:ext cx="2336165" cy="85026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http://cirius.com/wp-content/uploads/2015/01/Forbes-Magazine-Logo-Fontbet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7418" t="17681" r="6964" b="17972"/>
          <a:stretch/>
        </p:blipFill>
        <p:spPr bwMode="auto">
          <a:xfrm>
            <a:off x="6413348" y="1747485"/>
            <a:ext cx="2202181" cy="97193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321" y="2773672"/>
            <a:ext cx="1052233" cy="1218019"/>
          </a:xfrm>
          <a:prstGeom prst="rect">
            <a:avLst/>
          </a:prstGeom>
        </p:spPr>
      </p:pic>
    </p:spTree>
    <p:extLst>
      <p:ext uri="{BB962C8B-B14F-4D97-AF65-F5344CB8AC3E}">
        <p14:creationId xmlns:p14="http://schemas.microsoft.com/office/powerpoint/2010/main" val="92396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3" name="Content Placeholder 2"/>
          <p:cNvSpPr>
            <a:spLocks noGrp="1"/>
          </p:cNvSpPr>
          <p:nvPr>
            <p:ph idx="1"/>
          </p:nvPr>
        </p:nvSpPr>
        <p:spPr/>
        <p:txBody>
          <a:bodyPr/>
          <a:lstStyle/>
          <a:p>
            <a:pPr marL="514350" indent="-457200"/>
            <a:r>
              <a:rPr lang="en-US" sz="3000" dirty="0"/>
              <a:t>62.8% of surveyed are pessimistic about future of medical profession</a:t>
            </a:r>
          </a:p>
          <a:p>
            <a:pPr marL="514350" indent="-457200"/>
            <a:r>
              <a:rPr lang="en-US" sz="3000" dirty="0"/>
              <a:t>72% say third party intrusions detract from the quality of care provided</a:t>
            </a:r>
          </a:p>
          <a:p>
            <a:pPr marL="514350" indent="-457200"/>
            <a:r>
              <a:rPr lang="en-US" sz="3000" dirty="0"/>
              <a:t>73.8% listed patient relationship as most satisfying aspect</a:t>
            </a:r>
          </a:p>
          <a:p>
            <a:pPr marL="514350" indent="-457200"/>
            <a:r>
              <a:rPr lang="en-US" sz="3000" dirty="0"/>
              <a:t>49% often or always experience feelings of burn-out</a:t>
            </a:r>
          </a:p>
          <a:p>
            <a:pPr marL="514350" indent="-457200"/>
            <a:r>
              <a:rPr lang="en-US" sz="3000" dirty="0"/>
              <a:t>20% are familiar with MACRA</a:t>
            </a:r>
          </a:p>
        </p:txBody>
      </p:sp>
      <p:sp>
        <p:nvSpPr>
          <p:cNvPr id="4" name="Slide Number Placeholder 3"/>
          <p:cNvSpPr>
            <a:spLocks noGrp="1"/>
          </p:cNvSpPr>
          <p:nvPr>
            <p:ph type="sldNum" sz="quarter" idx="12"/>
          </p:nvPr>
        </p:nvSpPr>
        <p:spPr/>
        <p:txBody>
          <a:bodyPr/>
          <a:lstStyle/>
          <a:p>
            <a:fld id="{EA2595C0-6CBE-4EF0-9838-089B1B82C2CE}" type="slidenum">
              <a:rPr lang="en-US" smtClean="0"/>
              <a:pPr/>
              <a:t>8</a:t>
            </a:fld>
            <a:endParaRPr lang="en-US" dirty="0"/>
          </a:p>
        </p:txBody>
      </p:sp>
    </p:spTree>
    <p:extLst>
      <p:ext uri="{BB962C8B-B14F-4D97-AF65-F5344CB8AC3E}">
        <p14:creationId xmlns:p14="http://schemas.microsoft.com/office/powerpoint/2010/main" val="185695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a:t>
            </a:r>
          </a:p>
        </p:txBody>
      </p:sp>
      <p:sp>
        <p:nvSpPr>
          <p:cNvPr id="3" name="Content Placeholder 2"/>
          <p:cNvSpPr>
            <a:spLocks noGrp="1"/>
          </p:cNvSpPr>
          <p:nvPr>
            <p:ph idx="1"/>
          </p:nvPr>
        </p:nvSpPr>
        <p:spPr>
          <a:xfrm>
            <a:off x="457200" y="1559495"/>
            <a:ext cx="5562172" cy="4525963"/>
          </a:xfrm>
        </p:spPr>
        <p:txBody>
          <a:bodyPr/>
          <a:lstStyle/>
          <a:p>
            <a:r>
              <a:rPr lang="en-US" sz="3000" dirty="0"/>
              <a:t>Commissioned book on impact of poverty on healthcare costs </a:t>
            </a:r>
          </a:p>
          <a:p>
            <a:r>
              <a:rPr lang="en-US" sz="3000" dirty="0"/>
              <a:t>Authored by the late Dr. Richard “</a:t>
            </a:r>
            <a:r>
              <a:rPr lang="en-US" sz="3000" dirty="0" err="1"/>
              <a:t>Buz</a:t>
            </a:r>
            <a:r>
              <a:rPr lang="en-US" sz="3000" dirty="0"/>
              <a:t>” Cooper whose goal was to question conventional policy assumptions</a:t>
            </a:r>
          </a:p>
          <a:p>
            <a:r>
              <a:rPr lang="en-US" sz="3000" dirty="0"/>
              <a:t>Released September 2016 by Johns Hopkins University Press </a:t>
            </a:r>
          </a:p>
        </p:txBody>
      </p:sp>
      <p:sp>
        <p:nvSpPr>
          <p:cNvPr id="4" name="Slide Number Placeholder 3"/>
          <p:cNvSpPr>
            <a:spLocks noGrp="1"/>
          </p:cNvSpPr>
          <p:nvPr>
            <p:ph type="sldNum" sz="quarter" idx="12"/>
          </p:nvPr>
        </p:nvSpPr>
        <p:spPr/>
        <p:txBody>
          <a:bodyPr/>
          <a:lstStyle/>
          <a:p>
            <a:fld id="{EA2595C0-6CBE-4EF0-9838-089B1B82C2CE}"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6019372" y="1710813"/>
            <a:ext cx="2829660" cy="3714029"/>
          </a:xfrm>
          <a:prstGeom prst="rect">
            <a:avLst/>
          </a:prstGeom>
        </p:spPr>
      </p:pic>
    </p:spTree>
    <p:extLst>
      <p:ext uri="{BB962C8B-B14F-4D97-AF65-F5344CB8AC3E}">
        <p14:creationId xmlns:p14="http://schemas.microsoft.com/office/powerpoint/2010/main" val="1220493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10738</TotalTime>
  <Words>850</Words>
  <Application>Microsoft Office PowerPoint</Application>
  <PresentationFormat>On-screen Show (4:3)</PresentationFormat>
  <Paragraphs>118</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Ｐゴシック</vt:lpstr>
      <vt:lpstr>Arial</vt:lpstr>
      <vt:lpstr>Calibri</vt:lpstr>
      <vt:lpstr>Office Theme</vt:lpstr>
      <vt:lpstr>The Physicians Foundation</vt:lpstr>
      <vt:lpstr>About The Physicians Foundation</vt:lpstr>
      <vt:lpstr>Overview</vt:lpstr>
      <vt:lpstr>What did we accomplish in 2016?</vt:lpstr>
      <vt:lpstr>Patient Survey</vt:lpstr>
      <vt:lpstr>Key Findings</vt:lpstr>
      <vt:lpstr>2016 Biennial Physician Survey</vt:lpstr>
      <vt:lpstr>Key Findings</vt:lpstr>
      <vt:lpstr>Social Determinants </vt:lpstr>
      <vt:lpstr>Key Findings</vt:lpstr>
      <vt:lpstr>Grantees</vt:lpstr>
      <vt:lpstr>Physician Leadership Conference</vt:lpstr>
      <vt:lpstr>What’s next?</vt:lpstr>
      <vt:lpstr>In 2017…</vt:lpstr>
      <vt:lpstr>In 2017…</vt:lpstr>
      <vt:lpstr>In 2017…</vt:lpstr>
      <vt:lpstr>Questions or Comments?</vt:lpstr>
      <vt:lpstr>The Physicians Foundation wants to hear from you! </vt:lpstr>
      <vt:lpstr>Thank you!</vt:lpstr>
    </vt:vector>
  </TitlesOfParts>
  <Company>CooperKatz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Physicians Foundation PowerPoint Options</dc:title>
  <dc:creator>Julia Bayer</dc:creator>
  <cp:lastModifiedBy>Brian Foy</cp:lastModifiedBy>
  <cp:revision>757</cp:revision>
  <dcterms:created xsi:type="dcterms:W3CDTF">2013-11-08T14:49:31Z</dcterms:created>
  <dcterms:modified xsi:type="dcterms:W3CDTF">2017-06-06T17:59:34Z</dcterms:modified>
</cp:coreProperties>
</file>